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89" r:id="rId2"/>
    <p:sldId id="290" r:id="rId3"/>
    <p:sldId id="314" r:id="rId4"/>
    <p:sldId id="378" r:id="rId5"/>
    <p:sldId id="379" r:id="rId6"/>
    <p:sldId id="356" r:id="rId7"/>
    <p:sldId id="357" r:id="rId8"/>
    <p:sldId id="358" r:id="rId9"/>
    <p:sldId id="360" r:id="rId10"/>
    <p:sldId id="359" r:id="rId11"/>
    <p:sldId id="361" r:id="rId12"/>
    <p:sldId id="362" r:id="rId13"/>
    <p:sldId id="316" r:id="rId14"/>
    <p:sldId id="315" r:id="rId15"/>
    <p:sldId id="319" r:id="rId16"/>
    <p:sldId id="318" r:id="rId17"/>
    <p:sldId id="317" r:id="rId18"/>
    <p:sldId id="313" r:id="rId19"/>
    <p:sldId id="320" r:id="rId20"/>
    <p:sldId id="324" r:id="rId21"/>
    <p:sldId id="325" r:id="rId22"/>
    <p:sldId id="323" r:id="rId23"/>
    <p:sldId id="326" r:id="rId24"/>
    <p:sldId id="327" r:id="rId25"/>
    <p:sldId id="322" r:id="rId26"/>
    <p:sldId id="321" r:id="rId27"/>
    <p:sldId id="328" r:id="rId28"/>
    <p:sldId id="330" r:id="rId29"/>
    <p:sldId id="331" r:id="rId30"/>
    <p:sldId id="329" r:id="rId31"/>
    <p:sldId id="332" r:id="rId32"/>
    <p:sldId id="334" r:id="rId33"/>
    <p:sldId id="333" r:id="rId34"/>
    <p:sldId id="336" r:id="rId35"/>
    <p:sldId id="335" r:id="rId36"/>
    <p:sldId id="338" r:id="rId37"/>
    <p:sldId id="340" r:id="rId38"/>
    <p:sldId id="339" r:id="rId39"/>
    <p:sldId id="337" r:id="rId40"/>
    <p:sldId id="343" r:id="rId41"/>
    <p:sldId id="342" r:id="rId42"/>
    <p:sldId id="341" r:id="rId43"/>
    <p:sldId id="344" r:id="rId44"/>
    <p:sldId id="345" r:id="rId45"/>
    <p:sldId id="348" r:id="rId46"/>
    <p:sldId id="347" r:id="rId47"/>
    <p:sldId id="346" r:id="rId48"/>
    <p:sldId id="349" r:id="rId49"/>
    <p:sldId id="350" r:id="rId50"/>
    <p:sldId id="364" r:id="rId51"/>
    <p:sldId id="363" r:id="rId52"/>
    <p:sldId id="355" r:id="rId53"/>
    <p:sldId id="354" r:id="rId54"/>
    <p:sldId id="353" r:id="rId55"/>
    <p:sldId id="352" r:id="rId56"/>
    <p:sldId id="365" r:id="rId57"/>
    <p:sldId id="351" r:id="rId58"/>
    <p:sldId id="366" r:id="rId59"/>
    <p:sldId id="368" r:id="rId60"/>
    <p:sldId id="367" r:id="rId61"/>
    <p:sldId id="369" r:id="rId62"/>
    <p:sldId id="372" r:id="rId63"/>
    <p:sldId id="370" r:id="rId64"/>
    <p:sldId id="371" r:id="rId65"/>
    <p:sldId id="377" r:id="rId66"/>
    <p:sldId id="376" r:id="rId67"/>
    <p:sldId id="375" r:id="rId68"/>
    <p:sldId id="374" r:id="rId69"/>
    <p:sldId id="373" r:id="rId70"/>
    <p:sldId id="380" r:id="rId71"/>
    <p:sldId id="381" r:id="rId72"/>
    <p:sldId id="382" r:id="rId73"/>
    <p:sldId id="384" r:id="rId74"/>
    <p:sldId id="383" r:id="rId75"/>
    <p:sldId id="299" r:id="rId7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CCFF"/>
    <a:srgbClr val="43BBE1"/>
    <a:srgbClr val="FFCC00"/>
    <a:srgbClr val="FFC000"/>
    <a:srgbClr val="AE2A28"/>
    <a:srgbClr val="FFFFFF"/>
    <a:srgbClr val="D9D9D9"/>
    <a:srgbClr val="B8E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5" autoAdjust="0"/>
    <p:restoredTop sz="95155" autoAdjust="0"/>
  </p:normalViewPr>
  <p:slideViewPr>
    <p:cSldViewPr>
      <p:cViewPr varScale="1">
        <p:scale>
          <a:sx n="67" d="100"/>
          <a:sy n="67" d="100"/>
        </p:scale>
        <p:origin x="38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2" d="100"/>
          <a:sy n="82" d="100"/>
        </p:scale>
        <p:origin x="20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smtClean="0"/>
            </a:lvl1pPr>
          </a:lstStyle>
          <a:p>
            <a:pPr>
              <a:defRPr/>
            </a:pPr>
            <a:endParaRPr lang="en-US" altLang="zh-TW"/>
          </a:p>
        </p:txBody>
      </p:sp>
      <p:sp>
        <p:nvSpPr>
          <p:cNvPr id="1464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lvl1pPr>
          </a:lstStyle>
          <a:p>
            <a:pPr>
              <a:defRPr/>
            </a:pPr>
            <a:fld id="{D1724D16-97F5-4C1F-968F-C80170D96B89}" type="datetimeFigureOut">
              <a:rPr lang="zh-TW" altLang="en-US"/>
              <a:pPr>
                <a:defRPr/>
              </a:pPr>
              <a:t>2021/4/14</a:t>
            </a:fld>
            <a:endParaRPr lang="en-US" altLang="zh-TW"/>
          </a:p>
        </p:txBody>
      </p:sp>
      <p:sp>
        <p:nvSpPr>
          <p:cNvPr id="1464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smtClean="0"/>
            </a:lvl1pPr>
          </a:lstStyle>
          <a:p>
            <a:pPr>
              <a:defRPr/>
            </a:pPr>
            <a:endParaRPr lang="en-US" altLang="zh-TW"/>
          </a:p>
        </p:txBody>
      </p:sp>
      <p:sp>
        <p:nvSpPr>
          <p:cNvPr id="1464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vl1pPr>
          </a:lstStyle>
          <a:p>
            <a:pPr>
              <a:defRPr/>
            </a:pPr>
            <a:fld id="{5E777D40-A194-4CC3-B9FD-36FFD0372C7A}"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99727E4-E732-4739-A416-AF813D3CF03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2C693716-37C0-4751-BA16-32056B1C4AAF}"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AF4FDA8-48CF-4E30-8A8E-DD9D24AFC37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AD919FE-AAD1-4358-8385-4C47B7C613E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630487" y="262732"/>
            <a:ext cx="6778625" cy="777875"/>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0FBB77CB-F465-483B-B8B5-87F75F7F4F56}" type="slidenum">
              <a:rPr lang="en-US" altLang="zh-CN"/>
              <a:pPr>
                <a:defRPr/>
              </a:pPr>
              <a:t>‹#›</a:t>
            </a:fld>
            <a:endParaRPr lang="en-US" altLang="zh-CN"/>
          </a:p>
        </p:txBody>
      </p:sp>
      <p:sp>
        <p:nvSpPr>
          <p:cNvPr id="7" name="矩形 8"/>
          <p:cNvSpPr>
            <a:spLocks noChangeArrowheads="1"/>
          </p:cNvSpPr>
          <p:nvPr userDrawn="1"/>
        </p:nvSpPr>
        <p:spPr bwMode="auto">
          <a:xfrm>
            <a:off x="504825" y="6410325"/>
            <a:ext cx="4572000" cy="41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TW" sz="1600" b="1" dirty="0" smtClean="0">
                <a:solidFill>
                  <a:schemeClr val="bg1"/>
                </a:solidFill>
                <a:latin typeface="幼圆" pitchFamily="49" charset="-122"/>
                <a:ea typeface="微軟正黑體" panose="020B0604030504040204" pitchFamily="34" charset="-120"/>
              </a:rPr>
              <a:t>Network &amp; Communication</a:t>
            </a:r>
            <a:endParaRPr lang="zh-TW" altLang="en-US" sz="1600" b="1" dirty="0">
              <a:solidFill>
                <a:schemeClr val="bg1"/>
              </a:solidFill>
              <a:latin typeface="幼圆" pitchFamily="49" charset="-122"/>
              <a:ea typeface="微軟正黑體" panose="020B0604030504040204" pitchFamily="34" charset="-12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445B391C-008C-4101-8CE1-54AF986A575B}"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420A39D-AA3E-47E9-B223-D8C077436A0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F5292664-9A81-4E84-A9C3-47EA6F61F724}"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17B72134-9839-4662-8C2A-5246D1831E3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E913F4E4-B946-425C-9623-6590AE983913}"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6DF732B-035C-4F02-83CB-309E9E1A53ED}"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399BA544-265A-4128-9125-6D2B646FA5E3}"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9153525" cy="648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3263900" y="6457950"/>
            <a:ext cx="5889625" cy="41433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44" name="标题占位符 1"/>
          <p:cNvSpPr>
            <a:spLocks noGrp="1"/>
          </p:cNvSpPr>
          <p:nvPr>
            <p:ph type="title"/>
          </p:nvPr>
        </p:nvSpPr>
        <p:spPr bwMode="auto">
          <a:xfrm>
            <a:off x="2000232" y="285728"/>
            <a:ext cx="6778625" cy="777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45" name="文本占位符 2"/>
          <p:cNvSpPr>
            <a:spLocks noGrp="1"/>
          </p:cNvSpPr>
          <p:nvPr>
            <p:ph type="body" idx="1"/>
          </p:nvPr>
        </p:nvSpPr>
        <p:spPr bwMode="auto">
          <a:xfrm>
            <a:off x="395288" y="126841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 name="日期占位符 3"/>
          <p:cNvSpPr>
            <a:spLocks noGrp="1"/>
          </p:cNvSpPr>
          <p:nvPr>
            <p:ph type="dt" sz="half" idx="2"/>
          </p:nvPr>
        </p:nvSpPr>
        <p:spPr>
          <a:xfrm>
            <a:off x="457200" y="5589588"/>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endParaRPr lang="en-US" altLang="zh-CN"/>
          </a:p>
        </p:txBody>
      </p:sp>
      <p:sp>
        <p:nvSpPr>
          <p:cNvPr id="5" name="页脚占位符 4"/>
          <p:cNvSpPr>
            <a:spLocks noGrp="1"/>
          </p:cNvSpPr>
          <p:nvPr>
            <p:ph type="ftr" sz="quarter" idx="3"/>
          </p:nvPr>
        </p:nvSpPr>
        <p:spPr>
          <a:xfrm>
            <a:off x="3124200" y="558958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endParaRPr lang="en-US" altLang="zh-CN"/>
          </a:p>
        </p:txBody>
      </p:sp>
      <p:sp>
        <p:nvSpPr>
          <p:cNvPr id="6" name="灯片编号占位符 5"/>
          <p:cNvSpPr>
            <a:spLocks noGrp="1"/>
          </p:cNvSpPr>
          <p:nvPr>
            <p:ph type="sldNum" sz="quarter" idx="4"/>
          </p:nvPr>
        </p:nvSpPr>
        <p:spPr>
          <a:xfrm>
            <a:off x="6553200" y="5589588"/>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960BAF2B-E5CF-49D1-AEFF-2EBC945503FB}" type="slidenum">
              <a:rPr lang="en-US" altLang="zh-CN"/>
              <a:pPr>
                <a:defRPr/>
              </a:pPr>
              <a:t>‹#›</a:t>
            </a:fld>
            <a:endParaRPr lang="en-US" altLang="zh-CN"/>
          </a:p>
        </p:txBody>
      </p:sp>
      <p:sp>
        <p:nvSpPr>
          <p:cNvPr id="7" name="矩形 6"/>
          <p:cNvSpPr/>
          <p:nvPr/>
        </p:nvSpPr>
        <p:spPr>
          <a:xfrm>
            <a:off x="0" y="6443663"/>
            <a:ext cx="6588125" cy="414337"/>
          </a:xfrm>
          <a:prstGeom prst="rect">
            <a:avLst/>
          </a:prstGeom>
          <a:solidFill>
            <a:srgbClr val="43BB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35" name="TextBox 10"/>
          <p:cNvSpPr txBox="1">
            <a:spLocks noChangeArrowheads="1"/>
          </p:cNvSpPr>
          <p:nvPr/>
        </p:nvSpPr>
        <p:spPr bwMode="auto">
          <a:xfrm>
            <a:off x="214282" y="428604"/>
            <a:ext cx="1433406" cy="400110"/>
          </a:xfrm>
          <a:prstGeom prst="rect">
            <a:avLst/>
          </a:prstGeom>
          <a:noFill/>
          <a:ln w="9525">
            <a:noFill/>
            <a:miter lim="800000"/>
            <a:headEnd/>
            <a:tailEnd/>
          </a:ln>
        </p:spPr>
        <p:txBody>
          <a:bodyPr wrap="none">
            <a:spAutoFit/>
          </a:bodyPr>
          <a:lstStyle/>
          <a:p>
            <a:pPr>
              <a:defRPr/>
            </a:pPr>
            <a:r>
              <a:rPr lang="zh-TW" altLang="en-US" sz="2000" b="0" dirty="0" smtClean="0">
                <a:solidFill>
                  <a:srgbClr val="FF0000"/>
                </a:solidFill>
                <a:latin typeface="Microsoft YaHei" pitchFamily="34" charset="-122"/>
                <a:ea typeface="Microsoft YaHei" pitchFamily="34" charset="-122"/>
              </a:rPr>
              <a:t>網管</a:t>
            </a:r>
            <a:r>
              <a:rPr lang="en-US" altLang="zh-TW" sz="2000" b="0" dirty="0" smtClean="0">
                <a:solidFill>
                  <a:srgbClr val="FF0000"/>
                </a:solidFill>
                <a:latin typeface="Microsoft YaHei" pitchFamily="34" charset="-122"/>
                <a:ea typeface="Microsoft YaHei" pitchFamily="34" charset="-122"/>
              </a:rPr>
              <a:t>&amp;</a:t>
            </a:r>
            <a:r>
              <a:rPr lang="zh-TW" altLang="en-US" sz="2000" b="0" dirty="0" smtClean="0">
                <a:solidFill>
                  <a:srgbClr val="FF0000"/>
                </a:solidFill>
                <a:latin typeface="Microsoft YaHei" pitchFamily="34" charset="-122"/>
                <a:ea typeface="Microsoft YaHei" pitchFamily="34" charset="-122"/>
              </a:rPr>
              <a:t>通信</a:t>
            </a:r>
            <a:endParaRPr lang="zh-TW" altLang="en-US" sz="2000" b="0" dirty="0">
              <a:solidFill>
                <a:srgbClr val="FF0000"/>
              </a:solidFill>
              <a:latin typeface="Microsoft YaHei" pitchFamily="34" charset="-122"/>
              <a:ea typeface="Microsoft YaHei"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rgbClr val="716F70"/>
          </a:solidFill>
          <a:latin typeface="微软雅黑" pitchFamily="34" charset="-122"/>
          <a:ea typeface="微软雅黑" pitchFamily="34" charset="-122"/>
          <a:cs typeface="+mj-cs"/>
        </a:defRPr>
      </a:lvl1pPr>
      <a:lvl2pPr algn="l" rtl="0" eaLnBrk="0" fontAlgn="base" hangingPunct="0">
        <a:spcBef>
          <a:spcPct val="0"/>
        </a:spcBef>
        <a:spcAft>
          <a:spcPct val="0"/>
        </a:spcAft>
        <a:defRPr sz="2800" b="1">
          <a:solidFill>
            <a:srgbClr val="716F70"/>
          </a:solidFill>
          <a:latin typeface="微软雅黑" pitchFamily="34" charset="-122"/>
          <a:ea typeface="微软雅黑" pitchFamily="34" charset="-122"/>
        </a:defRPr>
      </a:lvl2pPr>
      <a:lvl3pPr algn="l" rtl="0" eaLnBrk="0" fontAlgn="base" hangingPunct="0">
        <a:spcBef>
          <a:spcPct val="0"/>
        </a:spcBef>
        <a:spcAft>
          <a:spcPct val="0"/>
        </a:spcAft>
        <a:defRPr sz="2800" b="1">
          <a:solidFill>
            <a:srgbClr val="716F70"/>
          </a:solidFill>
          <a:latin typeface="微软雅黑" pitchFamily="34" charset="-122"/>
          <a:ea typeface="微软雅黑" pitchFamily="34" charset="-122"/>
        </a:defRPr>
      </a:lvl3pPr>
      <a:lvl4pPr algn="l" rtl="0" eaLnBrk="0" fontAlgn="base" hangingPunct="0">
        <a:spcBef>
          <a:spcPct val="0"/>
        </a:spcBef>
        <a:spcAft>
          <a:spcPct val="0"/>
        </a:spcAft>
        <a:defRPr sz="2800" b="1">
          <a:solidFill>
            <a:srgbClr val="716F70"/>
          </a:solidFill>
          <a:latin typeface="微软雅黑" pitchFamily="34" charset="-122"/>
          <a:ea typeface="微软雅黑" pitchFamily="34" charset="-122"/>
        </a:defRPr>
      </a:lvl4pPr>
      <a:lvl5pPr algn="l" rtl="0" eaLnBrk="0" fontAlgn="base" hangingPunct="0">
        <a:spcBef>
          <a:spcPct val="0"/>
        </a:spcBef>
        <a:spcAft>
          <a:spcPct val="0"/>
        </a:spcAft>
        <a:defRPr sz="2800" b="1">
          <a:solidFill>
            <a:srgbClr val="716F70"/>
          </a:solidFill>
          <a:latin typeface="微软雅黑" pitchFamily="34" charset="-122"/>
          <a:ea typeface="微软雅黑" pitchFamily="34" charset="-122"/>
        </a:defRPr>
      </a:lvl5pPr>
      <a:lvl6pPr marL="457200" algn="l" rtl="0" fontAlgn="base">
        <a:spcBef>
          <a:spcPct val="0"/>
        </a:spcBef>
        <a:spcAft>
          <a:spcPct val="0"/>
        </a:spcAft>
        <a:defRPr sz="2800" b="1">
          <a:solidFill>
            <a:srgbClr val="716F70"/>
          </a:solidFill>
          <a:latin typeface="微软雅黑" pitchFamily="34" charset="-122"/>
          <a:ea typeface="微软雅黑" pitchFamily="34" charset="-122"/>
        </a:defRPr>
      </a:lvl6pPr>
      <a:lvl7pPr marL="914400" algn="l" rtl="0" fontAlgn="base">
        <a:spcBef>
          <a:spcPct val="0"/>
        </a:spcBef>
        <a:spcAft>
          <a:spcPct val="0"/>
        </a:spcAft>
        <a:defRPr sz="2800" b="1">
          <a:solidFill>
            <a:srgbClr val="716F70"/>
          </a:solidFill>
          <a:latin typeface="微软雅黑" pitchFamily="34" charset="-122"/>
          <a:ea typeface="微软雅黑" pitchFamily="34" charset="-122"/>
        </a:defRPr>
      </a:lvl7pPr>
      <a:lvl8pPr marL="1371600" algn="l" rtl="0" fontAlgn="base">
        <a:spcBef>
          <a:spcPct val="0"/>
        </a:spcBef>
        <a:spcAft>
          <a:spcPct val="0"/>
        </a:spcAft>
        <a:defRPr sz="2800" b="1">
          <a:solidFill>
            <a:srgbClr val="716F70"/>
          </a:solidFill>
          <a:latin typeface="微软雅黑" pitchFamily="34" charset="-122"/>
          <a:ea typeface="微软雅黑" pitchFamily="34" charset="-122"/>
        </a:defRPr>
      </a:lvl8pPr>
      <a:lvl9pPr marL="1828800" algn="l" rtl="0" fontAlgn="base">
        <a:spcBef>
          <a:spcPct val="0"/>
        </a:spcBef>
        <a:spcAft>
          <a:spcPct val="0"/>
        </a:spcAft>
        <a:defRPr sz="2800" b="1">
          <a:solidFill>
            <a:srgbClr val="716F70"/>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2800" kern="1200">
          <a:solidFill>
            <a:srgbClr val="716F7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rgbClr val="716F7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rgbClr val="716F7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716F7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716F7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zh.wikipedia.org/wiki/%E5%9B%BD%E9%99%85%E6%A0%87%E5%87%86%E5%8C%96%E7%BB%84%E7%BB%87" TargetMode="External"/><Relationship Id="rId2" Type="http://schemas.openxmlformats.org/officeDocument/2006/relationships/hyperlink" Target="https://zh.wikipedia.org/wiki/%E6%A6%82%E5%BF%B5%E6%A8%A1%E5%9E%8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zh.wikipedia.org/wiki/Windows_Server_2008" TargetMode="External"/><Relationship Id="rId3" Type="http://schemas.openxmlformats.org/officeDocument/2006/relationships/hyperlink" Target="https://zh.wikipedia.org/wiki/Microsoft_Windows" TargetMode="External"/><Relationship Id="rId7" Type="http://schemas.openxmlformats.org/officeDocument/2006/relationships/hyperlink" Target="https://zh.wikipedia.org/wiki/Windows" TargetMode="External"/><Relationship Id="rId2" Type="http://schemas.openxmlformats.org/officeDocument/2006/relationships/hyperlink" Target="https://zh.wikipedia.org/wiki/%E5%BE%AE%E8%BD%AF" TargetMode="External"/><Relationship Id="rId1" Type="http://schemas.openxmlformats.org/officeDocument/2006/relationships/slideLayout" Target="../slideLayouts/slideLayout2.xml"/><Relationship Id="rId6" Type="http://schemas.openxmlformats.org/officeDocument/2006/relationships/hyperlink" Target="https://zh.wikipedia.org/wiki/Windows_Virtual_PC" TargetMode="External"/><Relationship Id="rId5" Type="http://schemas.openxmlformats.org/officeDocument/2006/relationships/hyperlink" Target="https://zh.wikipedia.org/wiki/Windows_8" TargetMode="External"/><Relationship Id="rId4" Type="http://schemas.openxmlformats.org/officeDocument/2006/relationships/hyperlink" Target="https://zh.wikipedia.org/wiki/Hypervisor" TargetMode="External"/><Relationship Id="rId9" Type="http://schemas.openxmlformats.org/officeDocument/2006/relationships/hyperlink" Target="https://zh.wikipedia.org/wiki/Windows_Server_2012"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zh.wikipedia.org/wiki/Packet_Tracer#cite_note-jar-2" TargetMode="External"/><Relationship Id="rId3" Type="http://schemas.openxmlformats.org/officeDocument/2006/relationships/hyperlink" Target="https://zh.wikipedia.org/wiki/%E8%B7%A8%E5%B9%B3%E8%87%BA" TargetMode="External"/><Relationship Id="rId7" Type="http://schemas.openxmlformats.org/officeDocument/2006/relationships/hyperlink" Target="https://zh.wikipedia.org/wiki/%E6%80%9D%E7%A7%91%E8%AE%A4%E8%AF%81%E7%BD%91%E7%BB%9C%E5%B7%A5%E7%A8%8B%E5%B8%88" TargetMode="External"/><Relationship Id="rId2" Type="http://schemas.openxmlformats.org/officeDocument/2006/relationships/hyperlink" Target="https://zh.wikipedia.org/wiki/%E6%80%9D%E7%A7%91%E7%B3%BB%E7%BB%9F" TargetMode="External"/><Relationship Id="rId1" Type="http://schemas.openxmlformats.org/officeDocument/2006/relationships/slideLayout" Target="../slideLayouts/slideLayout2.xml"/><Relationship Id="rId6" Type="http://schemas.openxmlformats.org/officeDocument/2006/relationships/hyperlink" Target="https://zh.wikipedia.org/wiki/%E8%AE%A1%E7%AE%97%E6%9C%BA%E7%BD%91%E7%BB%9C" TargetMode="External"/><Relationship Id="rId5" Type="http://schemas.openxmlformats.org/officeDocument/2006/relationships/hyperlink" Target="https://zh.wikipedia.org/wiki/%E7%BD%91%E7%BB%9C%E6%8B%93%E6%89%91" TargetMode="External"/><Relationship Id="rId4" Type="http://schemas.openxmlformats.org/officeDocument/2006/relationships/hyperlink" Target="https://zh.wikipedia.org/wiki/%E4%BB%BF%E7%9C%9F" TargetMode="External"/><Relationship Id="rId9" Type="http://schemas.openxmlformats.org/officeDocument/2006/relationships/hyperlink" Target="https://zh.wikipedia.org/wiki/Packet_Tracer#cite_note-JOU-1-1"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zh.wikipedia.org/wiki/%E5%91%BD%E4%BB%A4%E8%A1%8C%E7%95%8C%E9%9D%A2" TargetMode="External"/><Relationship Id="rId2" Type="http://schemas.openxmlformats.org/officeDocument/2006/relationships/hyperlink" Target="https://zh.wikipedia.org/wiki/%E6%80%9D%E7%A7%91%E5%85%AC%E5%8F%B8" TargetMode="External"/><Relationship Id="rId1" Type="http://schemas.openxmlformats.org/officeDocument/2006/relationships/slideLayout" Target="../slideLayouts/slideLayout2.xml"/><Relationship Id="rId5" Type="http://schemas.openxmlformats.org/officeDocument/2006/relationships/hyperlink" Target="https://zh.wikipedia.org/wiki/%E7%B6%B2%E8%B7%AF%E5%8D%94%E5%AE%9A" TargetMode="External"/><Relationship Id="rId4" Type="http://schemas.openxmlformats.org/officeDocument/2006/relationships/hyperlink" Target="https://zh.wikipedia.org/wiki/%E9%80%A3%E6%8E%A5%E5%9F%A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zh.wikipedia.org/wiki/%E7%94%A8%E6%88%B7%E7%95%8C%E9%9D%A2" TargetMode="External"/><Relationship Id="rId2" Type="http://schemas.openxmlformats.org/officeDocument/2006/relationships/hyperlink" Target="https://zh.wikipedia.org/wiki/%E5%9B%BE%E5%BD%A2%E7%94%A8%E6%88%B7%E7%95%8C%E9%9D%A2" TargetMode="External"/><Relationship Id="rId1" Type="http://schemas.openxmlformats.org/officeDocument/2006/relationships/slideLayout" Target="../slideLayouts/slideLayout2.xml"/><Relationship Id="rId5" Type="http://schemas.openxmlformats.org/officeDocument/2006/relationships/hyperlink" Target="https://zh.wikipedia.org/wiki/%E9%94%AE%E7%9B%98" TargetMode="External"/><Relationship Id="rId4" Type="http://schemas.openxmlformats.org/officeDocument/2006/relationships/hyperlink" Target="https://zh.wikipedia.org/wiki/%E9%BC%A0%E6%A0%8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zh.wikipedia.org/wiki/Ruby_on_Rails" TargetMode="External"/><Relationship Id="rId13" Type="http://schemas.openxmlformats.org/officeDocument/2006/relationships/hyperlink" Target="https://zh.wikipedia.org/wiki/%E5%BE%AE%E8%BB%9F" TargetMode="External"/><Relationship Id="rId3" Type="http://schemas.openxmlformats.org/officeDocument/2006/relationships/hyperlink" Target="https://zh.wikipedia.org/wiki/%E7%89%88%E6%9C%AC%E6%8E%A7%E5%88%B6" TargetMode="External"/><Relationship Id="rId7" Type="http://schemas.openxmlformats.org/officeDocument/2006/relationships/hyperlink" Target="https://zh.wikipedia.org/wiki/%E6%B1%A4%E5%A7%86%C2%B7%E6%99%AE%E9%9B%B7%E6%96%AF%E9%A1%BF%C2%B7%E6%B2%83%E7%BA%B3" TargetMode="External"/><Relationship Id="rId12" Type="http://schemas.openxmlformats.org/officeDocument/2006/relationships/hyperlink" Target="https://zh.wikipedia.org/wiki/%E7%BE%8E%E5%9B%BD" TargetMode="External"/><Relationship Id="rId2" Type="http://schemas.openxmlformats.org/officeDocument/2006/relationships/hyperlink" Target="https://zh.wikipedia.org/wiki/Git" TargetMode="External"/><Relationship Id="rId16" Type="http://schemas.openxmlformats.org/officeDocument/2006/relationships/hyperlink" Target="https://zh.wikipedia.org/zh-tw/GitHub#cite_note-9" TargetMode="External"/><Relationship Id="rId1" Type="http://schemas.openxmlformats.org/officeDocument/2006/relationships/slideLayout" Target="../slideLayouts/slideLayout2.xml"/><Relationship Id="rId6" Type="http://schemas.openxmlformats.org/officeDocument/2006/relationships/hyperlink" Target="https://zh.wikipedia.org/w/index.php?title=P._J._Hyett&amp;action=edit&amp;redlink=1" TargetMode="External"/><Relationship Id="rId11" Type="http://schemas.openxmlformats.org/officeDocument/2006/relationships/hyperlink" Target="https://zh.wikipedia.org/wiki/%E5%BC%80%E6%94%BE%E6%BA%90%E4%BB%A3%E7%A0%81" TargetMode="External"/><Relationship Id="rId5" Type="http://schemas.openxmlformats.org/officeDocument/2006/relationships/hyperlink" Target="https://zh.wikipedia.org/w/index.php?title=Chris_Wanstrath&amp;action=edit&amp;redlink=1" TargetMode="External"/><Relationship Id="rId15" Type="http://schemas.openxmlformats.org/officeDocument/2006/relationships/hyperlink" Target="https://zh.wikipedia.org/zh-tw/GitHub#cite_note-8" TargetMode="External"/><Relationship Id="rId10" Type="http://schemas.openxmlformats.org/officeDocument/2006/relationships/hyperlink" Target="https://zh.wikipedia.org/wiki/%E7%A8%8B%E5%BA%8F%E9%94%99%E8%AF%AF" TargetMode="External"/><Relationship Id="rId4" Type="http://schemas.openxmlformats.org/officeDocument/2006/relationships/hyperlink" Target="https://zh.wikipedia.org/wiki/%E6%BA%90%E4%BB%A3%E7%A0%81" TargetMode="External"/><Relationship Id="rId9" Type="http://schemas.openxmlformats.org/officeDocument/2006/relationships/hyperlink" Target="https://zh.wikipedia.org/wiki/%E4%BB%A3%E7%A0%81%E5%BA%93" TargetMode="External"/><Relationship Id="rId14" Type="http://schemas.openxmlformats.org/officeDocument/2006/relationships/hyperlink" Target="https://zh.wikipedia.org/zh-tw/GitHub#cite_note-7"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linux.vbird.or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11266" name="Rectangle 2"/>
          <p:cNvSpPr>
            <a:spLocks noGrp="1"/>
          </p:cNvSpPr>
          <p:nvPr>
            <p:ph type="title"/>
          </p:nvPr>
        </p:nvSpPr>
        <p:spPr>
          <a:xfrm>
            <a:off x="1214415" y="339725"/>
            <a:ext cx="7389836" cy="777875"/>
          </a:xfrm>
        </p:spPr>
        <p:txBody>
          <a:bodyPr/>
          <a:lstStyle/>
          <a:p>
            <a:pPr algn="ctr"/>
            <a:r>
              <a:rPr lang="zh-TW" altLang="en-US" dirty="0" smtClean="0">
                <a:ea typeface="微軟正黑體" pitchFamily="34" charset="-120"/>
              </a:rPr>
              <a:t>報告</a:t>
            </a:r>
          </a:p>
        </p:txBody>
      </p:sp>
      <p:sp>
        <p:nvSpPr>
          <p:cNvPr id="11267" name="Rectangle 3"/>
          <p:cNvSpPr>
            <a:spLocks noGrp="1"/>
          </p:cNvSpPr>
          <p:nvPr>
            <p:ph type="body" idx="1"/>
          </p:nvPr>
        </p:nvSpPr>
        <p:spPr/>
        <p:txBody>
          <a:bodyPr/>
          <a:lstStyle/>
          <a:p>
            <a:endParaRPr lang="zh-TW" altLang="en-US" dirty="0" smtClean="0"/>
          </a:p>
          <a:p>
            <a:pPr>
              <a:buFont typeface="Arial" charset="0"/>
              <a:buNone/>
            </a:pPr>
            <a:r>
              <a:rPr lang="en-US" altLang="zh-TW" dirty="0" smtClean="0"/>
              <a:t>-------------------------------------------------------------------------------------------</a:t>
            </a:r>
          </a:p>
          <a:p>
            <a:endParaRPr lang="en-US" altLang="zh-TW" dirty="0" smtClean="0"/>
          </a:p>
          <a:p>
            <a:pPr algn="ctr"/>
            <a:r>
              <a:rPr lang="zh-TW" altLang="en-US" b="1" dirty="0" smtClean="0"/>
              <a:t>內容報告</a:t>
            </a:r>
          </a:p>
          <a:p>
            <a:pPr algn="ctr"/>
            <a:r>
              <a:rPr lang="zh-TW" altLang="en-US" b="1" dirty="0" smtClean="0"/>
              <a:t>報告人</a:t>
            </a:r>
            <a:r>
              <a:rPr lang="en-US" altLang="zh-TW" b="1" dirty="0" smtClean="0"/>
              <a:t>-</a:t>
            </a:r>
            <a:r>
              <a:rPr lang="zh-TW" altLang="en-US" b="1" dirty="0" smtClean="0"/>
              <a:t>王漢中</a:t>
            </a:r>
            <a:endParaRPr lang="en-US" altLang="zh-TW" b="1" dirty="0" smtClean="0"/>
          </a:p>
          <a:p>
            <a:pPr algn="ctr"/>
            <a:r>
              <a:rPr lang="en-US" altLang="zh-TW" b="1" dirty="0" smtClean="0"/>
              <a:t>//</a:t>
            </a:r>
            <a:endParaRPr lang="zh-TW" altLang="en-US"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5/7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330" y="1268413"/>
            <a:ext cx="5805515" cy="4525962"/>
          </a:xfrm>
        </p:spPr>
      </p:pic>
    </p:spTree>
    <p:extLst>
      <p:ext uri="{BB962C8B-B14F-4D97-AF65-F5344CB8AC3E}">
        <p14:creationId xmlns:p14="http://schemas.microsoft.com/office/powerpoint/2010/main" val="253596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6/7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883" y="1268413"/>
            <a:ext cx="6870410" cy="4525962"/>
          </a:xfrm>
        </p:spPr>
      </p:pic>
    </p:spTree>
    <p:extLst>
      <p:ext uri="{BB962C8B-B14F-4D97-AF65-F5344CB8AC3E}">
        <p14:creationId xmlns:p14="http://schemas.microsoft.com/office/powerpoint/2010/main" val="287582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7/7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958" y="1268413"/>
            <a:ext cx="6648260" cy="4525962"/>
          </a:xfrm>
        </p:spPr>
      </p:pic>
    </p:spTree>
    <p:extLst>
      <p:ext uri="{BB962C8B-B14F-4D97-AF65-F5344CB8AC3E}">
        <p14:creationId xmlns:p14="http://schemas.microsoft.com/office/powerpoint/2010/main" val="81699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03848" y="332656"/>
            <a:ext cx="6778625" cy="777875"/>
          </a:xfrm>
        </p:spPr>
        <p:txBody>
          <a:bodyPr/>
          <a:lstStyle/>
          <a:p>
            <a:r>
              <a:rPr lang="zh-TW" altLang="en-US" dirty="0"/>
              <a:t>新增虛擬機器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700808"/>
            <a:ext cx="5688632" cy="3903679"/>
          </a:xfrm>
        </p:spPr>
      </p:pic>
    </p:spTree>
    <p:extLst>
      <p:ext uri="{BB962C8B-B14F-4D97-AF65-F5344CB8AC3E}">
        <p14:creationId xmlns:p14="http://schemas.microsoft.com/office/powerpoint/2010/main" val="2398137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創建後的虛擬環境</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84784"/>
            <a:ext cx="6514323" cy="4248472"/>
          </a:xfrm>
        </p:spPr>
      </p:pic>
    </p:spTree>
    <p:extLst>
      <p:ext uri="{BB962C8B-B14F-4D97-AF65-F5344CB8AC3E}">
        <p14:creationId xmlns:p14="http://schemas.microsoft.com/office/powerpoint/2010/main" val="1384051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使用現有虛擬硬碟</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638130"/>
            <a:ext cx="5976664" cy="4101334"/>
          </a:xfrm>
        </p:spPr>
      </p:pic>
      <p:sp>
        <p:nvSpPr>
          <p:cNvPr id="6" name="矩形 1"/>
          <p:cNvSpPr>
            <a:spLocks noChangeArrowheads="1"/>
          </p:cNvSpPr>
          <p:nvPr/>
        </p:nvSpPr>
        <p:spPr bwMode="auto">
          <a:xfrm>
            <a:off x="5436096" y="1416793"/>
            <a:ext cx="3456384" cy="442674"/>
          </a:xfrm>
          <a:prstGeom prst="wedgeRoundRectCallout">
            <a:avLst>
              <a:gd name="adj1" fmla="val -51389"/>
              <a:gd name="adj2" fmla="val 125570"/>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用於誤刪資料夾後回復</a:t>
            </a:r>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spTree>
    <p:extLst>
      <p:ext uri="{BB962C8B-B14F-4D97-AF65-F5344CB8AC3E}">
        <p14:creationId xmlns:p14="http://schemas.microsoft.com/office/powerpoint/2010/main" val="103636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匯入</a:t>
            </a:r>
            <a:r>
              <a:rPr lang="en-US" altLang="zh-TW" dirty="0" smtClean="0"/>
              <a:t>Server999</a:t>
            </a:r>
            <a:r>
              <a:rPr lang="zh-TW" altLang="en-US" dirty="0" smtClean="0"/>
              <a:t>  </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700808"/>
            <a:ext cx="5328592" cy="4141942"/>
          </a:xfrm>
        </p:spPr>
      </p:pic>
      <p:sp>
        <p:nvSpPr>
          <p:cNvPr id="7" name="矩形 1"/>
          <p:cNvSpPr>
            <a:spLocks noChangeArrowheads="1"/>
          </p:cNvSpPr>
          <p:nvPr/>
        </p:nvSpPr>
        <p:spPr bwMode="auto">
          <a:xfrm>
            <a:off x="6048400" y="820616"/>
            <a:ext cx="2095871" cy="1123712"/>
          </a:xfrm>
          <a:prstGeom prst="wedgeRoundRectCallout">
            <a:avLst>
              <a:gd name="adj1" fmla="val -52410"/>
              <a:gd name="adj2" fmla="val 83102"/>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用於誤刪虛擬機器和資料夾後回復</a:t>
            </a:r>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spTree>
    <p:extLst>
      <p:ext uri="{BB962C8B-B14F-4D97-AF65-F5344CB8AC3E}">
        <p14:creationId xmlns:p14="http://schemas.microsoft.com/office/powerpoint/2010/main" val="271169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匯入</a:t>
            </a:r>
            <a:r>
              <a:rPr lang="en-US" altLang="zh-TW" dirty="0" smtClean="0"/>
              <a:t>Server999  </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484784"/>
            <a:ext cx="5544616" cy="4309858"/>
          </a:xfrm>
        </p:spPr>
      </p:pic>
    </p:spTree>
    <p:extLst>
      <p:ext uri="{BB962C8B-B14F-4D97-AF65-F5344CB8AC3E}">
        <p14:creationId xmlns:p14="http://schemas.microsoft.com/office/powerpoint/2010/main" val="2429334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匯入</a:t>
            </a:r>
            <a:r>
              <a:rPr lang="en-US" altLang="zh-TW" dirty="0"/>
              <a:t>Server </a:t>
            </a:r>
            <a:r>
              <a:rPr lang="en-US" altLang="zh-TW" dirty="0" smtClean="0"/>
              <a:t>999 </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772816"/>
            <a:ext cx="7203459" cy="3384376"/>
          </a:xfrm>
        </p:spPr>
      </p:pic>
    </p:spTree>
    <p:extLst>
      <p:ext uri="{BB962C8B-B14F-4D97-AF65-F5344CB8AC3E}">
        <p14:creationId xmlns:p14="http://schemas.microsoft.com/office/powerpoint/2010/main" val="4195825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匯入</a:t>
            </a:r>
            <a:r>
              <a:rPr lang="en-US" altLang="zh-TW" dirty="0"/>
              <a:t>Server </a:t>
            </a:r>
            <a:r>
              <a:rPr lang="en-US" altLang="zh-TW" dirty="0" smtClean="0"/>
              <a:t>999 </a:t>
            </a:r>
            <a:endParaRPr lang="zh-TW" altLang="en-US" dirty="0"/>
          </a:p>
        </p:txBody>
      </p:sp>
      <p:pic>
        <p:nvPicPr>
          <p:cNvPr id="5"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47664" y="1268760"/>
            <a:ext cx="5773543" cy="4608512"/>
          </a:xfrm>
          <a:prstGeom prst="rect">
            <a:avLst/>
          </a:prstGeom>
          <a:noFill/>
          <a:ln w="9525">
            <a:noFill/>
            <a:miter lim="800000"/>
            <a:headEnd/>
            <a:tailEnd/>
          </a:ln>
        </p:spPr>
      </p:pic>
    </p:spTree>
    <p:extLst>
      <p:ext uri="{BB962C8B-B14F-4D97-AF65-F5344CB8AC3E}">
        <p14:creationId xmlns:p14="http://schemas.microsoft.com/office/powerpoint/2010/main" val="179173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1835150" y="333375"/>
            <a:ext cx="6778625" cy="777875"/>
          </a:xfrm>
        </p:spPr>
        <p:txBody>
          <a:bodyPr/>
          <a:lstStyle/>
          <a:p>
            <a:pPr algn="ctr"/>
            <a:r>
              <a:rPr lang="zh-TW" altLang="en-US" dirty="0" smtClean="0"/>
              <a:t>目錄</a:t>
            </a:r>
          </a:p>
        </p:txBody>
      </p:sp>
      <p:sp>
        <p:nvSpPr>
          <p:cNvPr id="22" name="矩形 21"/>
          <p:cNvSpPr/>
          <p:nvPr/>
        </p:nvSpPr>
        <p:spPr>
          <a:xfrm>
            <a:off x="971550" y="2709863"/>
            <a:ext cx="1246188" cy="179863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rgbClr val="FFFFFF"/>
              </a:solidFill>
              <a:ea typeface="新細明體" pitchFamily="18" charset="-120"/>
            </a:endParaRPr>
          </a:p>
        </p:txBody>
      </p:sp>
      <p:sp>
        <p:nvSpPr>
          <p:cNvPr id="23" name="矩形 22"/>
          <p:cNvSpPr/>
          <p:nvPr/>
        </p:nvSpPr>
        <p:spPr>
          <a:xfrm>
            <a:off x="2124075" y="2709863"/>
            <a:ext cx="1247775" cy="17986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p:cNvSpPr/>
          <p:nvPr/>
        </p:nvSpPr>
        <p:spPr>
          <a:xfrm>
            <a:off x="3348038" y="2709863"/>
            <a:ext cx="1247775" cy="179863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p:cNvSpPr/>
          <p:nvPr/>
        </p:nvSpPr>
        <p:spPr>
          <a:xfrm>
            <a:off x="4572000" y="2709863"/>
            <a:ext cx="1246188" cy="17986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6" name="矩形 25"/>
          <p:cNvSpPr/>
          <p:nvPr/>
        </p:nvSpPr>
        <p:spPr>
          <a:xfrm>
            <a:off x="5795963" y="2709863"/>
            <a:ext cx="1246187" cy="17986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p:cNvSpPr/>
          <p:nvPr/>
        </p:nvSpPr>
        <p:spPr>
          <a:xfrm>
            <a:off x="7019925" y="2709863"/>
            <a:ext cx="1246188" cy="17986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297" name="矩形 28"/>
          <p:cNvSpPr>
            <a:spLocks noChangeArrowheads="1"/>
          </p:cNvSpPr>
          <p:nvPr/>
        </p:nvSpPr>
        <p:spPr bwMode="auto">
          <a:xfrm>
            <a:off x="971550" y="2709863"/>
            <a:ext cx="1152525" cy="458787"/>
          </a:xfrm>
          <a:prstGeom prst="rect">
            <a:avLst/>
          </a:prstGeom>
          <a:noFill/>
          <a:ln w="9525">
            <a:noFill/>
            <a:miter lim="800000"/>
            <a:headEnd/>
            <a:tailEnd/>
          </a:ln>
        </p:spPr>
        <p:txBody>
          <a:bodyPr>
            <a:spAutoFit/>
          </a:bodyPr>
          <a:lstStyle/>
          <a:p>
            <a:pPr algn="ctr">
              <a:lnSpc>
                <a:spcPct val="150000"/>
              </a:lnSpc>
            </a:pPr>
            <a:r>
              <a:rPr lang="zh-TW" altLang="en-US" sz="1600" b="1">
                <a:solidFill>
                  <a:schemeClr val="bg1"/>
                </a:solidFill>
                <a:latin typeface="微软雅黑" pitchFamily="34" charset="-122"/>
                <a:ea typeface="新細明體" pitchFamily="18" charset="-120"/>
              </a:rPr>
              <a:t>封面</a:t>
            </a:r>
          </a:p>
        </p:txBody>
      </p:sp>
      <p:sp>
        <p:nvSpPr>
          <p:cNvPr id="12298" name="矩形 29"/>
          <p:cNvSpPr>
            <a:spLocks noChangeArrowheads="1"/>
          </p:cNvSpPr>
          <p:nvPr/>
        </p:nvSpPr>
        <p:spPr bwMode="auto">
          <a:xfrm>
            <a:off x="2124075" y="2709863"/>
            <a:ext cx="1223963" cy="458787"/>
          </a:xfrm>
          <a:prstGeom prst="rect">
            <a:avLst/>
          </a:prstGeom>
          <a:noFill/>
          <a:ln w="9525">
            <a:noFill/>
            <a:miter lim="800000"/>
            <a:headEnd/>
            <a:tailEnd/>
          </a:ln>
        </p:spPr>
        <p:txBody>
          <a:bodyPr>
            <a:spAutoFit/>
          </a:bodyPr>
          <a:lstStyle/>
          <a:p>
            <a:pPr algn="ctr">
              <a:lnSpc>
                <a:spcPct val="150000"/>
              </a:lnSpc>
            </a:pPr>
            <a:r>
              <a:rPr lang="zh-TW" altLang="en-US" sz="1600" b="1" dirty="0">
                <a:solidFill>
                  <a:schemeClr val="bg1"/>
                </a:solidFill>
                <a:latin typeface="微软雅黑" pitchFamily="34" charset="-122"/>
                <a:ea typeface="新細明體" pitchFamily="18" charset="-120"/>
              </a:rPr>
              <a:t>目錄</a:t>
            </a:r>
            <a:endParaRPr lang="zh-TW" altLang="en-US" sz="1600" b="1" dirty="0">
              <a:solidFill>
                <a:schemeClr val="bg1"/>
              </a:solidFill>
              <a:latin typeface="微软雅黑" pitchFamily="34" charset="-122"/>
              <a:ea typeface="微软雅黑" pitchFamily="34" charset="-122"/>
            </a:endParaRPr>
          </a:p>
        </p:txBody>
      </p:sp>
      <p:sp>
        <p:nvSpPr>
          <p:cNvPr id="12299" name="矩形 30"/>
          <p:cNvSpPr>
            <a:spLocks noChangeArrowheads="1"/>
          </p:cNvSpPr>
          <p:nvPr/>
        </p:nvSpPr>
        <p:spPr bwMode="auto">
          <a:xfrm>
            <a:off x="3348038" y="2709863"/>
            <a:ext cx="1107996" cy="877163"/>
          </a:xfrm>
          <a:prstGeom prst="rect">
            <a:avLst/>
          </a:prstGeom>
          <a:noFill/>
          <a:ln w="9525">
            <a:noFill/>
            <a:miter lim="800000"/>
            <a:headEnd/>
            <a:tailEnd/>
          </a:ln>
        </p:spPr>
        <p:txBody>
          <a:bodyPr wrap="none">
            <a:spAutoFit/>
          </a:bodyPr>
          <a:lstStyle/>
          <a:p>
            <a:pPr>
              <a:lnSpc>
                <a:spcPct val="150000"/>
              </a:lnSpc>
            </a:pPr>
            <a:r>
              <a:rPr lang="zh-TW" altLang="en-US" b="1" dirty="0" smtClean="0">
                <a:solidFill>
                  <a:schemeClr val="bg1"/>
                </a:solidFill>
                <a:ea typeface="新細明體" pitchFamily="18" charset="-120"/>
              </a:rPr>
              <a:t>會計流程</a:t>
            </a:r>
            <a:endParaRPr lang="zh-TW" altLang="en-US" b="1" dirty="0">
              <a:solidFill>
                <a:schemeClr val="bg1"/>
              </a:solidFill>
              <a:ea typeface="新細明體" pitchFamily="18" charset="-120"/>
            </a:endParaRPr>
          </a:p>
          <a:p>
            <a:pPr>
              <a:lnSpc>
                <a:spcPct val="150000"/>
              </a:lnSpc>
            </a:pPr>
            <a:endParaRPr lang="zh-TW" altLang="en-US" sz="1600" b="1" dirty="0">
              <a:solidFill>
                <a:schemeClr val="bg1"/>
              </a:solidFill>
              <a:latin typeface="微软雅黑" pitchFamily="34" charset="-122"/>
              <a:ea typeface="微软雅黑" pitchFamily="34" charset="-122"/>
            </a:endParaRPr>
          </a:p>
        </p:txBody>
      </p:sp>
      <p:sp>
        <p:nvSpPr>
          <p:cNvPr id="12300" name="矩形 31"/>
          <p:cNvSpPr>
            <a:spLocks noChangeArrowheads="1"/>
          </p:cNvSpPr>
          <p:nvPr/>
        </p:nvSpPr>
        <p:spPr bwMode="auto">
          <a:xfrm>
            <a:off x="4572000" y="2709863"/>
            <a:ext cx="1107996" cy="923330"/>
          </a:xfrm>
          <a:prstGeom prst="rect">
            <a:avLst/>
          </a:prstGeom>
          <a:noFill/>
          <a:ln w="9525">
            <a:noFill/>
            <a:miter lim="800000"/>
            <a:headEnd/>
            <a:tailEnd/>
          </a:ln>
        </p:spPr>
        <p:txBody>
          <a:bodyPr wrap="none">
            <a:spAutoFit/>
          </a:bodyPr>
          <a:lstStyle/>
          <a:p>
            <a:pPr>
              <a:lnSpc>
                <a:spcPct val="150000"/>
              </a:lnSpc>
            </a:pPr>
            <a:r>
              <a:rPr lang="zh-TW" altLang="en-US" b="1" dirty="0" smtClean="0">
                <a:solidFill>
                  <a:schemeClr val="bg1"/>
                </a:solidFill>
                <a:ea typeface="新細明體" pitchFamily="18" charset="-120"/>
              </a:rPr>
              <a:t>採購付款</a:t>
            </a:r>
            <a:endParaRPr lang="en-US" altLang="zh-TW" b="1" dirty="0" smtClean="0">
              <a:solidFill>
                <a:schemeClr val="bg1"/>
              </a:solidFill>
              <a:ea typeface="新細明體" pitchFamily="18" charset="-120"/>
            </a:endParaRPr>
          </a:p>
          <a:p>
            <a:pPr>
              <a:lnSpc>
                <a:spcPct val="150000"/>
              </a:lnSpc>
            </a:pPr>
            <a:r>
              <a:rPr lang="en-US" altLang="zh-CN" b="1" dirty="0" smtClean="0">
                <a:solidFill>
                  <a:schemeClr val="bg1"/>
                </a:solidFill>
                <a:ea typeface="新細明體" pitchFamily="18" charset="-120"/>
              </a:rPr>
              <a:t>/</a:t>
            </a:r>
            <a:r>
              <a:rPr lang="zh-TW" altLang="en-US" b="1" dirty="0" smtClean="0">
                <a:solidFill>
                  <a:schemeClr val="bg1"/>
                </a:solidFill>
                <a:ea typeface="新細明體" pitchFamily="18" charset="-120"/>
              </a:rPr>
              <a:t>成本</a:t>
            </a:r>
            <a:endParaRPr lang="zh-CN" altLang="en-US" b="1" dirty="0">
              <a:solidFill>
                <a:schemeClr val="bg1"/>
              </a:solidFill>
              <a:ea typeface="新細明體" pitchFamily="18" charset="-120"/>
            </a:endParaRPr>
          </a:p>
        </p:txBody>
      </p:sp>
      <p:sp>
        <p:nvSpPr>
          <p:cNvPr id="12301" name="矩形 32"/>
          <p:cNvSpPr>
            <a:spLocks noChangeArrowheads="1"/>
          </p:cNvSpPr>
          <p:nvPr/>
        </p:nvSpPr>
        <p:spPr bwMode="auto">
          <a:xfrm>
            <a:off x="5795963" y="2709863"/>
            <a:ext cx="1249060" cy="507831"/>
          </a:xfrm>
          <a:prstGeom prst="rect">
            <a:avLst/>
          </a:prstGeom>
          <a:noFill/>
          <a:ln w="9525">
            <a:noFill/>
            <a:miter lim="800000"/>
            <a:headEnd/>
            <a:tailEnd/>
          </a:ln>
        </p:spPr>
        <p:txBody>
          <a:bodyPr wrap="none">
            <a:spAutoFit/>
          </a:bodyPr>
          <a:lstStyle/>
          <a:p>
            <a:pPr>
              <a:lnSpc>
                <a:spcPct val="150000"/>
              </a:lnSpc>
            </a:pPr>
            <a:r>
              <a:rPr lang="zh-TW" altLang="en-US" b="1" dirty="0">
                <a:solidFill>
                  <a:schemeClr val="bg1"/>
                </a:solidFill>
                <a:ea typeface="新細明體" pitchFamily="18" charset="-120"/>
              </a:rPr>
              <a:t>財</a:t>
            </a:r>
            <a:r>
              <a:rPr lang="zh-TW" altLang="en-US" b="1" dirty="0" smtClean="0">
                <a:solidFill>
                  <a:schemeClr val="bg1"/>
                </a:solidFill>
                <a:ea typeface="新細明體" pitchFamily="18" charset="-120"/>
              </a:rPr>
              <a:t>報</a:t>
            </a:r>
            <a:r>
              <a:rPr lang="en-US" altLang="zh-TW" b="1" dirty="0" smtClean="0">
                <a:solidFill>
                  <a:schemeClr val="bg1"/>
                </a:solidFill>
                <a:ea typeface="新細明體" pitchFamily="18" charset="-120"/>
              </a:rPr>
              <a:t>BS/IS</a:t>
            </a:r>
            <a:endParaRPr lang="zh-CN" altLang="en-US" b="1" dirty="0">
              <a:solidFill>
                <a:schemeClr val="bg1"/>
              </a:solidFill>
              <a:ea typeface="新細明體" pitchFamily="18" charset="-120"/>
            </a:endParaRPr>
          </a:p>
        </p:txBody>
      </p:sp>
      <p:sp>
        <p:nvSpPr>
          <p:cNvPr id="12302" name="矩形 33"/>
          <p:cNvSpPr>
            <a:spLocks noChangeArrowheads="1"/>
          </p:cNvSpPr>
          <p:nvPr/>
        </p:nvSpPr>
        <p:spPr bwMode="auto">
          <a:xfrm>
            <a:off x="7019925" y="2709863"/>
            <a:ext cx="641350" cy="504825"/>
          </a:xfrm>
          <a:prstGeom prst="rect">
            <a:avLst/>
          </a:prstGeom>
          <a:noFill/>
          <a:ln w="9525">
            <a:noFill/>
            <a:miter lim="800000"/>
            <a:headEnd/>
            <a:tailEnd/>
          </a:ln>
        </p:spPr>
        <p:txBody>
          <a:bodyPr wrap="none">
            <a:spAutoFit/>
          </a:bodyPr>
          <a:lstStyle/>
          <a:p>
            <a:pPr>
              <a:lnSpc>
                <a:spcPct val="150000"/>
              </a:lnSpc>
            </a:pPr>
            <a:r>
              <a:rPr lang="zh-TW" altLang="en-US" b="1">
                <a:solidFill>
                  <a:schemeClr val="bg1"/>
                </a:solidFill>
                <a:latin typeface="微软雅黑" pitchFamily="34" charset="-122"/>
                <a:ea typeface="新細明體" pitchFamily="18" charset="-120"/>
              </a:rPr>
              <a:t>結語</a:t>
            </a:r>
          </a:p>
        </p:txBody>
      </p:sp>
      <p:sp>
        <p:nvSpPr>
          <p:cNvPr id="12303" name="TextBox 20"/>
          <p:cNvSpPr txBox="1">
            <a:spLocks noChangeArrowheads="1"/>
          </p:cNvSpPr>
          <p:nvPr/>
        </p:nvSpPr>
        <p:spPr bwMode="auto">
          <a:xfrm>
            <a:off x="823913" y="3606800"/>
            <a:ext cx="438150" cy="641350"/>
          </a:xfrm>
          <a:prstGeom prst="rect">
            <a:avLst/>
          </a:prstGeom>
          <a:noFill/>
          <a:ln w="9525">
            <a:noFill/>
            <a:miter lim="800000"/>
            <a:headEnd/>
            <a:tailEnd/>
          </a:ln>
        </p:spPr>
        <p:txBody>
          <a:bodyPr wrap="none">
            <a:spAutoFit/>
          </a:bodyPr>
          <a:lstStyle/>
          <a:p>
            <a:r>
              <a:rPr lang="en-US" altLang="zh-CN" sz="3600">
                <a:solidFill>
                  <a:schemeClr val="bg1"/>
                </a:solidFill>
              </a:rPr>
              <a:t>1</a:t>
            </a:r>
            <a:endParaRPr lang="zh-CN" altLang="en-US" sz="3600">
              <a:solidFill>
                <a:schemeClr val="bg1"/>
              </a:solidFill>
            </a:endParaRPr>
          </a:p>
        </p:txBody>
      </p:sp>
      <p:sp>
        <p:nvSpPr>
          <p:cNvPr id="12304" name="TextBox 38"/>
          <p:cNvSpPr txBox="1">
            <a:spLocks noChangeArrowheads="1"/>
          </p:cNvSpPr>
          <p:nvPr/>
        </p:nvSpPr>
        <p:spPr bwMode="auto">
          <a:xfrm>
            <a:off x="2095500" y="3606800"/>
            <a:ext cx="438150" cy="641350"/>
          </a:xfrm>
          <a:prstGeom prst="rect">
            <a:avLst/>
          </a:prstGeom>
          <a:noFill/>
          <a:ln w="9525">
            <a:noFill/>
            <a:miter lim="800000"/>
            <a:headEnd/>
            <a:tailEnd/>
          </a:ln>
        </p:spPr>
        <p:txBody>
          <a:bodyPr wrap="none">
            <a:spAutoFit/>
          </a:bodyPr>
          <a:lstStyle/>
          <a:p>
            <a:r>
              <a:rPr lang="en-US" altLang="zh-CN" sz="3600" dirty="0">
                <a:solidFill>
                  <a:schemeClr val="bg1"/>
                </a:solidFill>
              </a:rPr>
              <a:t>2</a:t>
            </a:r>
            <a:endParaRPr lang="zh-CN" altLang="en-US" sz="3600" dirty="0">
              <a:solidFill>
                <a:schemeClr val="bg1"/>
              </a:solidFill>
            </a:endParaRPr>
          </a:p>
        </p:txBody>
      </p:sp>
      <p:sp>
        <p:nvSpPr>
          <p:cNvPr id="12305" name="TextBox 39"/>
          <p:cNvSpPr txBox="1">
            <a:spLocks noChangeArrowheads="1"/>
          </p:cNvSpPr>
          <p:nvPr/>
        </p:nvSpPr>
        <p:spPr bwMode="auto">
          <a:xfrm>
            <a:off x="3367088" y="3606800"/>
            <a:ext cx="438150" cy="641350"/>
          </a:xfrm>
          <a:prstGeom prst="rect">
            <a:avLst/>
          </a:prstGeom>
          <a:noFill/>
          <a:ln w="9525">
            <a:noFill/>
            <a:miter lim="800000"/>
            <a:headEnd/>
            <a:tailEnd/>
          </a:ln>
        </p:spPr>
        <p:txBody>
          <a:bodyPr wrap="none">
            <a:spAutoFit/>
          </a:bodyPr>
          <a:lstStyle/>
          <a:p>
            <a:r>
              <a:rPr lang="en-US" altLang="zh-CN" sz="3600">
                <a:solidFill>
                  <a:schemeClr val="bg1"/>
                </a:solidFill>
              </a:rPr>
              <a:t>3</a:t>
            </a:r>
            <a:endParaRPr lang="zh-CN" altLang="en-US" sz="3600">
              <a:solidFill>
                <a:schemeClr val="bg1"/>
              </a:solidFill>
            </a:endParaRPr>
          </a:p>
        </p:txBody>
      </p:sp>
      <p:sp>
        <p:nvSpPr>
          <p:cNvPr id="12306" name="TextBox 40"/>
          <p:cNvSpPr txBox="1">
            <a:spLocks noChangeArrowheads="1"/>
          </p:cNvSpPr>
          <p:nvPr/>
        </p:nvSpPr>
        <p:spPr bwMode="auto">
          <a:xfrm>
            <a:off x="4638675" y="3606800"/>
            <a:ext cx="438150" cy="641350"/>
          </a:xfrm>
          <a:prstGeom prst="rect">
            <a:avLst/>
          </a:prstGeom>
          <a:noFill/>
          <a:ln w="9525">
            <a:noFill/>
            <a:miter lim="800000"/>
            <a:headEnd/>
            <a:tailEnd/>
          </a:ln>
        </p:spPr>
        <p:txBody>
          <a:bodyPr wrap="none">
            <a:spAutoFit/>
          </a:bodyPr>
          <a:lstStyle/>
          <a:p>
            <a:r>
              <a:rPr lang="en-US" altLang="zh-CN" sz="3600">
                <a:solidFill>
                  <a:schemeClr val="bg1"/>
                </a:solidFill>
              </a:rPr>
              <a:t>4</a:t>
            </a:r>
            <a:endParaRPr lang="zh-CN" altLang="en-US" sz="3600">
              <a:solidFill>
                <a:schemeClr val="bg1"/>
              </a:solidFill>
            </a:endParaRPr>
          </a:p>
        </p:txBody>
      </p:sp>
      <p:sp>
        <p:nvSpPr>
          <p:cNvPr id="12307" name="TextBox 41"/>
          <p:cNvSpPr txBox="1">
            <a:spLocks noChangeArrowheads="1"/>
          </p:cNvSpPr>
          <p:nvPr/>
        </p:nvSpPr>
        <p:spPr bwMode="auto">
          <a:xfrm>
            <a:off x="5910263" y="3606800"/>
            <a:ext cx="438150" cy="641350"/>
          </a:xfrm>
          <a:prstGeom prst="rect">
            <a:avLst/>
          </a:prstGeom>
          <a:noFill/>
          <a:ln w="9525">
            <a:noFill/>
            <a:miter lim="800000"/>
            <a:headEnd/>
            <a:tailEnd/>
          </a:ln>
        </p:spPr>
        <p:txBody>
          <a:bodyPr wrap="none">
            <a:spAutoFit/>
          </a:bodyPr>
          <a:lstStyle/>
          <a:p>
            <a:r>
              <a:rPr lang="en-US" altLang="zh-CN" sz="3600" dirty="0">
                <a:solidFill>
                  <a:schemeClr val="bg1"/>
                </a:solidFill>
              </a:rPr>
              <a:t>5</a:t>
            </a:r>
            <a:endParaRPr lang="zh-CN" altLang="en-US" sz="3600" dirty="0">
              <a:solidFill>
                <a:schemeClr val="bg1"/>
              </a:solidFill>
            </a:endParaRPr>
          </a:p>
        </p:txBody>
      </p:sp>
      <p:sp>
        <p:nvSpPr>
          <p:cNvPr id="12308" name="TextBox 42"/>
          <p:cNvSpPr txBox="1">
            <a:spLocks noChangeArrowheads="1"/>
          </p:cNvSpPr>
          <p:nvPr/>
        </p:nvSpPr>
        <p:spPr bwMode="auto">
          <a:xfrm>
            <a:off x="7181850" y="3606800"/>
            <a:ext cx="438150" cy="641350"/>
          </a:xfrm>
          <a:prstGeom prst="rect">
            <a:avLst/>
          </a:prstGeom>
          <a:noFill/>
          <a:ln w="9525">
            <a:noFill/>
            <a:miter lim="800000"/>
            <a:headEnd/>
            <a:tailEnd/>
          </a:ln>
        </p:spPr>
        <p:txBody>
          <a:bodyPr wrap="none">
            <a:spAutoFit/>
          </a:bodyPr>
          <a:lstStyle/>
          <a:p>
            <a:r>
              <a:rPr lang="en-US" altLang="zh-CN" sz="3600">
                <a:solidFill>
                  <a:schemeClr val="bg1"/>
                </a:solidFill>
              </a:rPr>
              <a:t>6</a:t>
            </a:r>
            <a:endParaRPr lang="zh-CN" altLang="en-US" sz="3600">
              <a:solidFill>
                <a:schemeClr val="bg1"/>
              </a:solidFill>
            </a:endParaRPr>
          </a:p>
        </p:txBody>
      </p:sp>
      <p:sp>
        <p:nvSpPr>
          <p:cNvPr id="12309" name="TextBox 43"/>
          <p:cNvSpPr txBox="1">
            <a:spLocks noChangeArrowheads="1"/>
          </p:cNvSpPr>
          <p:nvPr/>
        </p:nvSpPr>
        <p:spPr bwMode="auto">
          <a:xfrm>
            <a:off x="8453438" y="2886075"/>
            <a:ext cx="441325" cy="646113"/>
          </a:xfrm>
          <a:prstGeom prst="rect">
            <a:avLst/>
          </a:prstGeom>
          <a:noFill/>
          <a:ln w="9525">
            <a:noFill/>
            <a:miter lim="800000"/>
            <a:headEnd/>
            <a:tailEnd/>
          </a:ln>
        </p:spPr>
        <p:txBody>
          <a:bodyPr wrap="none">
            <a:spAutoFit/>
          </a:bodyPr>
          <a:lstStyle/>
          <a:p>
            <a:r>
              <a:rPr lang="en-US" altLang="zh-CN" sz="3600">
                <a:solidFill>
                  <a:schemeClr val="bg1"/>
                </a:solidFill>
              </a:rPr>
              <a:t>7</a:t>
            </a:r>
            <a:endParaRPr lang="zh-CN" altLang="en-US" sz="3600">
              <a:solidFill>
                <a:schemeClr val="bg1"/>
              </a:solidFill>
            </a:endParaRPr>
          </a:p>
        </p:txBody>
      </p:sp>
      <p:cxnSp>
        <p:nvCxnSpPr>
          <p:cNvPr id="51" name="直接连接符 50"/>
          <p:cNvCxnSpPr/>
          <p:nvPr/>
        </p:nvCxnSpPr>
        <p:spPr>
          <a:xfrm>
            <a:off x="971550"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124075"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419475"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572000"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795963"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019925" y="2420938"/>
            <a:ext cx="0" cy="2508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316" name="TextBox 57"/>
          <p:cNvSpPr txBox="1">
            <a:spLocks noChangeArrowheads="1"/>
          </p:cNvSpPr>
          <p:nvPr/>
        </p:nvSpPr>
        <p:spPr bwMode="auto">
          <a:xfrm>
            <a:off x="971550" y="1989138"/>
            <a:ext cx="381000" cy="304800"/>
          </a:xfrm>
          <a:prstGeom prst="rect">
            <a:avLst/>
          </a:prstGeom>
          <a:noFill/>
          <a:ln w="9525">
            <a:noFill/>
            <a:miter lim="800000"/>
            <a:headEnd/>
            <a:tailEnd/>
          </a:ln>
        </p:spPr>
        <p:txBody>
          <a:bodyPr wrap="none">
            <a:spAutoFit/>
          </a:bodyPr>
          <a:lstStyle/>
          <a:p>
            <a:r>
              <a:rPr lang="en-US" altLang="zh-CN" sz="1400">
                <a:solidFill>
                  <a:srgbClr val="7F7F7F"/>
                </a:solidFill>
              </a:rPr>
              <a:t>0</a:t>
            </a:r>
            <a:r>
              <a:rPr lang="en-US" altLang="zh-TW" sz="1400">
                <a:solidFill>
                  <a:srgbClr val="7F7F7F"/>
                </a:solidFill>
                <a:ea typeface="新細明體" pitchFamily="18" charset="-120"/>
              </a:rPr>
              <a:t>1</a:t>
            </a:r>
            <a:endParaRPr lang="zh-CN" altLang="en-US" sz="1400">
              <a:solidFill>
                <a:srgbClr val="7F7F7F"/>
              </a:solidFill>
              <a:ea typeface="新細明體" pitchFamily="18" charset="-120"/>
            </a:endParaRPr>
          </a:p>
        </p:txBody>
      </p:sp>
      <p:sp>
        <p:nvSpPr>
          <p:cNvPr id="12317" name="TextBox 58"/>
          <p:cNvSpPr txBox="1">
            <a:spLocks noChangeArrowheads="1"/>
          </p:cNvSpPr>
          <p:nvPr/>
        </p:nvSpPr>
        <p:spPr bwMode="auto">
          <a:xfrm>
            <a:off x="2124075" y="1989138"/>
            <a:ext cx="381000" cy="304800"/>
          </a:xfrm>
          <a:prstGeom prst="rect">
            <a:avLst/>
          </a:prstGeom>
          <a:noFill/>
          <a:ln w="9525">
            <a:noFill/>
            <a:miter lim="800000"/>
            <a:headEnd/>
            <a:tailEnd/>
          </a:ln>
        </p:spPr>
        <p:txBody>
          <a:bodyPr wrap="none">
            <a:spAutoFit/>
          </a:bodyPr>
          <a:lstStyle/>
          <a:p>
            <a:r>
              <a:rPr lang="en-US" altLang="zh-CN" sz="1400">
                <a:solidFill>
                  <a:srgbClr val="7F7F7F"/>
                </a:solidFill>
              </a:rPr>
              <a:t>0</a:t>
            </a:r>
            <a:r>
              <a:rPr lang="en-US" altLang="zh-TW" sz="1400">
                <a:solidFill>
                  <a:srgbClr val="7F7F7F"/>
                </a:solidFill>
                <a:ea typeface="新細明體" pitchFamily="18" charset="-120"/>
              </a:rPr>
              <a:t>2</a:t>
            </a:r>
            <a:endParaRPr lang="zh-CN" altLang="en-US" sz="1400">
              <a:solidFill>
                <a:srgbClr val="7F7F7F"/>
              </a:solidFill>
              <a:ea typeface="新細明體" pitchFamily="18" charset="-120"/>
            </a:endParaRPr>
          </a:p>
        </p:txBody>
      </p:sp>
      <p:sp>
        <p:nvSpPr>
          <p:cNvPr id="12318" name="TextBox 59"/>
          <p:cNvSpPr txBox="1">
            <a:spLocks noChangeArrowheads="1"/>
          </p:cNvSpPr>
          <p:nvPr/>
        </p:nvSpPr>
        <p:spPr bwMode="auto">
          <a:xfrm>
            <a:off x="3419475" y="1989138"/>
            <a:ext cx="381000" cy="304800"/>
          </a:xfrm>
          <a:prstGeom prst="rect">
            <a:avLst/>
          </a:prstGeom>
          <a:noFill/>
          <a:ln w="9525">
            <a:noFill/>
            <a:miter lim="800000"/>
            <a:headEnd/>
            <a:tailEnd/>
          </a:ln>
        </p:spPr>
        <p:txBody>
          <a:bodyPr wrap="none">
            <a:spAutoFit/>
          </a:bodyPr>
          <a:lstStyle/>
          <a:p>
            <a:r>
              <a:rPr lang="en-US" altLang="zh-CN" sz="1400">
                <a:solidFill>
                  <a:srgbClr val="7F7F7F"/>
                </a:solidFill>
              </a:rPr>
              <a:t>0</a:t>
            </a:r>
            <a:r>
              <a:rPr lang="en-US" altLang="zh-TW" sz="1400">
                <a:solidFill>
                  <a:srgbClr val="7F7F7F"/>
                </a:solidFill>
                <a:ea typeface="新細明體" pitchFamily="18" charset="-120"/>
              </a:rPr>
              <a:t>3</a:t>
            </a:r>
            <a:endParaRPr lang="zh-CN" altLang="en-US" sz="1400">
              <a:solidFill>
                <a:srgbClr val="7F7F7F"/>
              </a:solidFill>
              <a:ea typeface="新細明體" pitchFamily="18" charset="-120"/>
            </a:endParaRPr>
          </a:p>
        </p:txBody>
      </p:sp>
      <p:sp>
        <p:nvSpPr>
          <p:cNvPr id="12319" name="TextBox 60"/>
          <p:cNvSpPr txBox="1">
            <a:spLocks noChangeArrowheads="1"/>
          </p:cNvSpPr>
          <p:nvPr/>
        </p:nvSpPr>
        <p:spPr bwMode="auto">
          <a:xfrm>
            <a:off x="4572000" y="1989138"/>
            <a:ext cx="383438" cy="307777"/>
          </a:xfrm>
          <a:prstGeom prst="rect">
            <a:avLst/>
          </a:prstGeom>
          <a:noFill/>
          <a:ln w="9525">
            <a:noFill/>
            <a:miter lim="800000"/>
            <a:headEnd/>
            <a:tailEnd/>
          </a:ln>
        </p:spPr>
        <p:txBody>
          <a:bodyPr wrap="none">
            <a:spAutoFit/>
          </a:bodyPr>
          <a:lstStyle/>
          <a:p>
            <a:r>
              <a:rPr lang="en-US" altLang="zh-CN" sz="1400" dirty="0" smtClean="0">
                <a:solidFill>
                  <a:srgbClr val="7F7F7F"/>
                </a:solidFill>
              </a:rPr>
              <a:t>0</a:t>
            </a:r>
            <a:r>
              <a:rPr lang="en-US" altLang="zh-CN" sz="1400" dirty="0">
                <a:solidFill>
                  <a:srgbClr val="7F7F7F"/>
                </a:solidFill>
                <a:ea typeface="新細明體" pitchFamily="18" charset="-120"/>
              </a:rPr>
              <a:t>4</a:t>
            </a:r>
            <a:endParaRPr lang="zh-CN" altLang="en-US" sz="1400" dirty="0">
              <a:solidFill>
                <a:srgbClr val="7F7F7F"/>
              </a:solidFill>
              <a:ea typeface="新細明體" pitchFamily="18" charset="-120"/>
            </a:endParaRPr>
          </a:p>
        </p:txBody>
      </p:sp>
      <p:sp>
        <p:nvSpPr>
          <p:cNvPr id="12320" name="TextBox 61"/>
          <p:cNvSpPr txBox="1">
            <a:spLocks noChangeArrowheads="1"/>
          </p:cNvSpPr>
          <p:nvPr/>
        </p:nvSpPr>
        <p:spPr bwMode="auto">
          <a:xfrm>
            <a:off x="5724525" y="1989138"/>
            <a:ext cx="383438" cy="307777"/>
          </a:xfrm>
          <a:prstGeom prst="rect">
            <a:avLst/>
          </a:prstGeom>
          <a:noFill/>
          <a:ln w="9525">
            <a:noFill/>
            <a:miter lim="800000"/>
            <a:headEnd/>
            <a:tailEnd/>
          </a:ln>
        </p:spPr>
        <p:txBody>
          <a:bodyPr wrap="none">
            <a:spAutoFit/>
          </a:bodyPr>
          <a:lstStyle/>
          <a:p>
            <a:r>
              <a:rPr lang="en-US" altLang="zh-TW" sz="1400" dirty="0" smtClean="0">
                <a:solidFill>
                  <a:srgbClr val="7F7F7F"/>
                </a:solidFill>
                <a:ea typeface="新細明體" pitchFamily="18" charset="-120"/>
              </a:rPr>
              <a:t>13</a:t>
            </a:r>
            <a:endParaRPr lang="en-US" altLang="zh-TW" sz="1400" dirty="0">
              <a:solidFill>
                <a:srgbClr val="7F7F7F"/>
              </a:solidFill>
              <a:ea typeface="新細明體" pitchFamily="18" charset="-120"/>
            </a:endParaRPr>
          </a:p>
        </p:txBody>
      </p:sp>
      <p:sp>
        <p:nvSpPr>
          <p:cNvPr id="12321" name="TextBox 62"/>
          <p:cNvSpPr txBox="1">
            <a:spLocks noChangeArrowheads="1"/>
          </p:cNvSpPr>
          <p:nvPr/>
        </p:nvSpPr>
        <p:spPr bwMode="auto">
          <a:xfrm>
            <a:off x="6877050" y="1989138"/>
            <a:ext cx="383438" cy="523220"/>
          </a:xfrm>
          <a:prstGeom prst="rect">
            <a:avLst/>
          </a:prstGeom>
          <a:noFill/>
          <a:ln w="9525">
            <a:noFill/>
            <a:miter lim="800000"/>
            <a:headEnd/>
            <a:tailEnd/>
          </a:ln>
        </p:spPr>
        <p:txBody>
          <a:bodyPr wrap="none">
            <a:spAutoFit/>
          </a:bodyPr>
          <a:lstStyle/>
          <a:p>
            <a:r>
              <a:rPr lang="en-US" altLang="zh-CN" sz="1400" dirty="0" smtClean="0">
                <a:solidFill>
                  <a:srgbClr val="7F7F7F"/>
                </a:solidFill>
              </a:rPr>
              <a:t>1</a:t>
            </a:r>
            <a:r>
              <a:rPr lang="en-US" altLang="zh-CN" sz="1400" dirty="0" smtClean="0">
                <a:solidFill>
                  <a:srgbClr val="7F7F7F"/>
                </a:solidFill>
                <a:ea typeface="新細明體" pitchFamily="18" charset="-120"/>
              </a:rPr>
              <a:t>7</a:t>
            </a:r>
            <a:endParaRPr lang="en-US" altLang="zh-TW" sz="1400" dirty="0">
              <a:solidFill>
                <a:srgbClr val="7F7F7F"/>
              </a:solidFill>
              <a:ea typeface="新細明體" pitchFamily="18" charset="-120"/>
            </a:endParaRPr>
          </a:p>
          <a:p>
            <a:endParaRPr lang="zh-CN" altLang="en-US" sz="1400" dirty="0">
              <a:solidFill>
                <a:srgbClr val="7F7F7F"/>
              </a:solidFill>
              <a:ea typeface="新細明體" pitchFamily="18" charset="-120"/>
            </a:endParaRPr>
          </a:p>
        </p:txBody>
      </p:sp>
      <p:sp>
        <p:nvSpPr>
          <p:cNvPr id="7179" name="TextBox 7178"/>
          <p:cNvSpPr txBox="1"/>
          <p:nvPr/>
        </p:nvSpPr>
        <p:spPr>
          <a:xfrm>
            <a:off x="250825" y="1989138"/>
            <a:ext cx="598488" cy="304800"/>
          </a:xfrm>
          <a:prstGeom prst="rect">
            <a:avLst/>
          </a:prstGeom>
          <a:noFill/>
        </p:spPr>
        <p:txBody>
          <a:bodyPr wrap="none">
            <a:spAutoFit/>
          </a:bodyPr>
          <a:lstStyle/>
          <a:p>
            <a:pPr>
              <a:defRPr/>
            </a:pPr>
            <a:r>
              <a:rPr lang="en-US" altLang="zh-CN" sz="1400" dirty="0">
                <a:solidFill>
                  <a:schemeClr val="bg1">
                    <a:lumMod val="50000"/>
                  </a:schemeClr>
                </a:solidFill>
                <a:latin typeface="Arial" pitchFamily="34" charset="0"/>
              </a:rPr>
              <a:t>Page</a:t>
            </a:r>
            <a:endParaRPr lang="zh-CN" altLang="en-US" sz="1400" dirty="0">
              <a:solidFill>
                <a:schemeClr val="bg1">
                  <a:lumMod val="50000"/>
                </a:schemeClr>
              </a:solidFill>
              <a:latin typeface="Arial" pitchFamily="34" charset="0"/>
            </a:endParaRPr>
          </a:p>
        </p:txBody>
      </p:sp>
      <p:sp>
        <p:nvSpPr>
          <p:cNvPr id="12323" name="Text Box 36"/>
          <p:cNvSpPr txBox="1">
            <a:spLocks noChangeArrowheads="1"/>
          </p:cNvSpPr>
          <p:nvPr/>
        </p:nvSpPr>
        <p:spPr bwMode="auto">
          <a:xfrm>
            <a:off x="250825" y="1341438"/>
            <a:ext cx="8642350" cy="519112"/>
          </a:xfrm>
          <a:prstGeom prst="rect">
            <a:avLst/>
          </a:prstGeom>
          <a:noFill/>
          <a:ln w="9525">
            <a:noFill/>
            <a:miter lim="800000"/>
            <a:headEnd/>
            <a:tailEnd/>
          </a:ln>
        </p:spPr>
        <p:txBody>
          <a:bodyPr>
            <a:spAutoFit/>
          </a:bodyPr>
          <a:lstStyle/>
          <a:p>
            <a:pPr eaLnBrk="0" hangingPunct="0">
              <a:spcBef>
                <a:spcPct val="20000"/>
              </a:spcBef>
              <a:buFont typeface="Arial" charset="0"/>
              <a:buNone/>
            </a:pPr>
            <a:r>
              <a:rPr lang="en-US" altLang="zh-TW" sz="2800">
                <a:solidFill>
                  <a:srgbClr val="716F70"/>
                </a:solidFill>
                <a:latin typeface="Franklin Gothic Medium" pitchFamily="34" charset="0"/>
                <a:ea typeface="微软雅黑" pitchFamily="34"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3888" y="188640"/>
            <a:ext cx="6778625" cy="777875"/>
          </a:xfrm>
        </p:spPr>
        <p:txBody>
          <a:bodyPr/>
          <a:lstStyle/>
          <a:p>
            <a:r>
              <a:rPr lang="en-US" altLang="zh-TW" dirty="0" smtClean="0"/>
              <a:t>OSI</a:t>
            </a:r>
            <a:r>
              <a:rPr lang="zh-TW" altLang="en-US" dirty="0" smtClean="0"/>
              <a:t>模型</a:t>
            </a:r>
            <a:endParaRPr lang="zh-TW" altLang="en-US" dirty="0"/>
          </a:p>
        </p:txBody>
      </p:sp>
      <p:sp>
        <p:nvSpPr>
          <p:cNvPr id="3" name="內容版面配置區 2"/>
          <p:cNvSpPr>
            <a:spLocks noGrp="1"/>
          </p:cNvSpPr>
          <p:nvPr>
            <p:ph idx="1"/>
          </p:nvPr>
        </p:nvSpPr>
        <p:spPr/>
        <p:txBody>
          <a:bodyPr/>
          <a:lstStyle/>
          <a:p>
            <a:r>
              <a:rPr lang="zh-TW" altLang="en-US" sz="2000" b="1" dirty="0"/>
              <a:t>開放式系統互聯模型</a:t>
            </a:r>
            <a:r>
              <a:rPr lang="zh-TW" altLang="en-US" sz="2000" dirty="0"/>
              <a:t>（英語：</a:t>
            </a:r>
            <a:r>
              <a:rPr lang="en-US" altLang="zh-TW" sz="2000" b="1" dirty="0"/>
              <a:t>O</a:t>
            </a:r>
            <a:r>
              <a:rPr lang="en-US" altLang="zh-TW" sz="2000" dirty="0"/>
              <a:t>pen </a:t>
            </a:r>
            <a:r>
              <a:rPr lang="en-US" altLang="zh-TW" sz="2000" b="1" dirty="0"/>
              <a:t>S</a:t>
            </a:r>
            <a:r>
              <a:rPr lang="en-US" altLang="zh-TW" sz="2000" dirty="0"/>
              <a:t>ystem </a:t>
            </a:r>
            <a:r>
              <a:rPr lang="en-US" altLang="zh-TW" sz="2000" b="1" dirty="0"/>
              <a:t>I</a:t>
            </a:r>
            <a:r>
              <a:rPr lang="en-US" altLang="zh-TW" sz="2000" dirty="0"/>
              <a:t>nterconnection Model</a:t>
            </a:r>
            <a:r>
              <a:rPr lang="zh-TW" altLang="en-US" sz="2000" dirty="0"/>
              <a:t>，縮寫：</a:t>
            </a:r>
            <a:r>
              <a:rPr lang="en-US" altLang="zh-TW" sz="2000" dirty="0"/>
              <a:t>OSI</a:t>
            </a:r>
            <a:r>
              <a:rPr lang="zh-TW" altLang="en-US" sz="2000" dirty="0"/>
              <a:t>；簡稱為</a:t>
            </a:r>
            <a:r>
              <a:rPr lang="en-US" altLang="zh-TW" sz="2000" b="1" dirty="0"/>
              <a:t>OSI</a:t>
            </a:r>
            <a:r>
              <a:rPr lang="zh-TW" altLang="en-US" sz="2000" b="1" dirty="0"/>
              <a:t>模型</a:t>
            </a:r>
            <a:r>
              <a:rPr lang="zh-TW" altLang="en-US" sz="2000" dirty="0"/>
              <a:t>）是一種</a:t>
            </a:r>
            <a:r>
              <a:rPr lang="zh-TW" altLang="en-US" sz="2000" dirty="0">
                <a:hlinkClick r:id="rId2" tooltip="概念模型"/>
              </a:rPr>
              <a:t>概念模型</a:t>
            </a:r>
            <a:r>
              <a:rPr lang="zh-TW" altLang="en-US" sz="2000" dirty="0"/>
              <a:t>，由</a:t>
            </a:r>
            <a:r>
              <a:rPr lang="zh-TW" altLang="en-US" sz="2000" dirty="0">
                <a:hlinkClick r:id="rId3" tooltip="國際標準化組織"/>
              </a:rPr>
              <a:t>國際標準化組織</a:t>
            </a:r>
            <a:r>
              <a:rPr lang="zh-TW" altLang="en-US" sz="2000" dirty="0"/>
              <a:t>提出，一個試圖使各種電腦在世界範圍內互連為網路的標準框架。定義於</a:t>
            </a:r>
            <a:r>
              <a:rPr lang="en-US" altLang="zh-TW" sz="2000" dirty="0"/>
              <a:t>ISO/IEC 7498-1</a:t>
            </a:r>
            <a:r>
              <a:rPr lang="zh-TW" altLang="en-US" sz="2000" dirty="0"/>
              <a:t>。</a:t>
            </a:r>
          </a:p>
          <a:p>
            <a:r>
              <a:rPr lang="zh-TW" altLang="en-US" sz="2000" dirty="0"/>
              <a:t>該模型將通訊系統中的資料流劃分為七個層，從跨通訊媒介傳輸位的物理實現到分散式應用程式資料的最高層表示。每個中間層為其上一層提供功能，其自身功能則由其下一層提供。功能的類別通過標準的通訊協定在軟體中實現。</a:t>
            </a:r>
          </a:p>
          <a:p>
            <a:r>
              <a:rPr lang="zh-TW" altLang="en-US" sz="2000" dirty="0"/>
              <a:t>開放式系統互聯模型的開發始於上世紀</a:t>
            </a:r>
            <a:r>
              <a:rPr lang="en-US" altLang="zh-TW" sz="2000" dirty="0"/>
              <a:t>70</a:t>
            </a:r>
            <a:r>
              <a:rPr lang="zh-TW" altLang="en-US" sz="2000" dirty="0"/>
              <a:t>年代後期，用以支援各種電腦聯網方法的出現。在上世紀</a:t>
            </a:r>
            <a:r>
              <a:rPr lang="en-US" altLang="zh-TW" sz="2000" dirty="0"/>
              <a:t>80</a:t>
            </a:r>
            <a:r>
              <a:rPr lang="zh-TW" altLang="en-US" sz="2000" dirty="0"/>
              <a:t>年代，該模型成為國際標準化組織（</a:t>
            </a:r>
            <a:r>
              <a:rPr lang="en-US" altLang="zh-TW" sz="2000" dirty="0"/>
              <a:t>ISO</a:t>
            </a:r>
            <a:r>
              <a:rPr lang="zh-TW" altLang="en-US" sz="2000" dirty="0"/>
              <a:t>）開放系統互連小組的工作產品。</a:t>
            </a:r>
          </a:p>
          <a:p>
            <a:endParaRPr lang="zh-TW" altLang="en-US" sz="2000" dirty="0"/>
          </a:p>
        </p:txBody>
      </p:sp>
    </p:spTree>
    <p:extLst>
      <p:ext uri="{BB962C8B-B14F-4D97-AF65-F5344CB8AC3E}">
        <p14:creationId xmlns:p14="http://schemas.microsoft.com/office/powerpoint/2010/main" val="2770719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3888" y="138311"/>
            <a:ext cx="6778625" cy="777875"/>
          </a:xfrm>
        </p:spPr>
        <p:txBody>
          <a:bodyPr/>
          <a:lstStyle/>
          <a:p>
            <a:r>
              <a:rPr lang="en-US" altLang="zh-TW" dirty="0"/>
              <a:t>OSI</a:t>
            </a:r>
            <a:r>
              <a:rPr lang="zh-TW" altLang="en-US" dirty="0"/>
              <a:t>模型</a:t>
            </a:r>
          </a:p>
        </p:txBody>
      </p:sp>
      <p:sp>
        <p:nvSpPr>
          <p:cNvPr id="3" name="內容版面配置區 2"/>
          <p:cNvSpPr>
            <a:spLocks noGrp="1"/>
          </p:cNvSpPr>
          <p:nvPr>
            <p:ph idx="1"/>
          </p:nvPr>
        </p:nvSpPr>
        <p:spPr>
          <a:xfrm>
            <a:off x="395536" y="888008"/>
            <a:ext cx="8229600" cy="4525962"/>
          </a:xfrm>
        </p:spPr>
        <p:txBody>
          <a:bodyPr/>
          <a:lstStyle/>
          <a:p>
            <a:r>
              <a:rPr lang="zh-TW" altLang="en-US" sz="1400" dirty="0">
                <a:solidFill>
                  <a:srgbClr val="0070C0"/>
                </a:solidFill>
              </a:rPr>
              <a:t>第</a:t>
            </a:r>
            <a:r>
              <a:rPr lang="en-US" altLang="zh-TW" sz="1400" dirty="0">
                <a:solidFill>
                  <a:srgbClr val="0070C0"/>
                </a:solidFill>
              </a:rPr>
              <a:t>7</a:t>
            </a:r>
            <a:r>
              <a:rPr lang="zh-TW" altLang="en-US" sz="1400" dirty="0">
                <a:solidFill>
                  <a:srgbClr val="0070C0"/>
                </a:solidFill>
              </a:rPr>
              <a:t>層 應用</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Application Layer</a:t>
            </a:r>
            <a:r>
              <a:rPr lang="zh-TW" altLang="en-US" sz="1400" dirty="0">
                <a:solidFill>
                  <a:srgbClr val="0070C0"/>
                </a:solidFill>
              </a:rPr>
              <a:t>）</a:t>
            </a:r>
          </a:p>
          <a:p>
            <a:pPr marL="0" indent="0">
              <a:buNone/>
            </a:pPr>
            <a:r>
              <a:rPr lang="zh-TW" altLang="en-US" sz="1400" dirty="0" smtClean="0">
                <a:solidFill>
                  <a:srgbClr val="0070C0"/>
                </a:solidFill>
              </a:rPr>
              <a:t>       提供</a:t>
            </a:r>
            <a:r>
              <a:rPr lang="zh-TW" altLang="en-US" sz="1400" dirty="0">
                <a:solidFill>
                  <a:srgbClr val="0070C0"/>
                </a:solidFill>
              </a:rPr>
              <a:t>為應用軟體而設計的介面，以設定與另一應用軟體之間的通訊</a:t>
            </a:r>
            <a:r>
              <a:rPr lang="zh-TW" altLang="en-US" sz="1400" dirty="0" smtClean="0">
                <a:solidFill>
                  <a:srgbClr val="0070C0"/>
                </a:solidFill>
              </a:rPr>
              <a:t>。</a:t>
            </a:r>
            <a:endParaRPr lang="en-US" altLang="zh-TW" sz="1400" dirty="0" smtClean="0">
              <a:solidFill>
                <a:srgbClr val="0070C0"/>
              </a:solidFill>
            </a:endParaRP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6</a:t>
            </a:r>
            <a:r>
              <a:rPr lang="zh-TW" altLang="en-US" sz="1400" dirty="0">
                <a:solidFill>
                  <a:srgbClr val="0070C0"/>
                </a:solidFill>
              </a:rPr>
              <a:t>層 表現</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Presentation Layer</a:t>
            </a:r>
            <a:r>
              <a:rPr lang="zh-TW" altLang="en-US" sz="1400" dirty="0">
                <a:solidFill>
                  <a:srgbClr val="0070C0"/>
                </a:solidFill>
              </a:rPr>
              <a:t>）</a:t>
            </a:r>
          </a:p>
          <a:p>
            <a:pPr marL="0" indent="0">
              <a:buNone/>
            </a:pPr>
            <a:r>
              <a:rPr lang="zh-TW" altLang="en-US" sz="1400" dirty="0" smtClean="0">
                <a:solidFill>
                  <a:srgbClr val="0070C0"/>
                </a:solidFill>
              </a:rPr>
              <a:t>       表現層把</a:t>
            </a:r>
            <a:r>
              <a:rPr lang="zh-TW" altLang="en-US" sz="1400" dirty="0">
                <a:solidFill>
                  <a:srgbClr val="0070C0"/>
                </a:solidFill>
              </a:rPr>
              <a:t>數據轉換為能與接收者的系統格式相容並適合傳輸的格式。</a:t>
            </a: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5</a:t>
            </a:r>
            <a:r>
              <a:rPr lang="zh-TW" altLang="en-US" sz="1400" dirty="0">
                <a:solidFill>
                  <a:srgbClr val="0070C0"/>
                </a:solidFill>
              </a:rPr>
              <a:t>層 會議</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Session Layer</a:t>
            </a:r>
            <a:r>
              <a:rPr lang="zh-TW" altLang="en-US" sz="1400" dirty="0">
                <a:solidFill>
                  <a:srgbClr val="0070C0"/>
                </a:solidFill>
              </a:rPr>
              <a:t>）</a:t>
            </a:r>
          </a:p>
          <a:p>
            <a:pPr marL="0" indent="0">
              <a:buNone/>
            </a:pPr>
            <a:r>
              <a:rPr lang="zh-TW" altLang="en-US" sz="1400" dirty="0" smtClean="0">
                <a:solidFill>
                  <a:srgbClr val="0070C0"/>
                </a:solidFill>
              </a:rPr>
              <a:t>       負責</a:t>
            </a:r>
            <a:r>
              <a:rPr lang="zh-TW" altLang="en-US" sz="1400" dirty="0">
                <a:solidFill>
                  <a:srgbClr val="0070C0"/>
                </a:solidFill>
              </a:rPr>
              <a:t>在數據傳輸中設定和維護電腦網路中兩台電腦之間的通訊連接。</a:t>
            </a: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4</a:t>
            </a:r>
            <a:r>
              <a:rPr lang="zh-TW" altLang="en-US" sz="1400" dirty="0">
                <a:solidFill>
                  <a:srgbClr val="0070C0"/>
                </a:solidFill>
              </a:rPr>
              <a:t>層 傳輸</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Transport Layer</a:t>
            </a:r>
            <a:r>
              <a:rPr lang="zh-TW" altLang="en-US" sz="1400" dirty="0">
                <a:solidFill>
                  <a:srgbClr val="0070C0"/>
                </a:solidFill>
              </a:rPr>
              <a:t>）</a:t>
            </a:r>
          </a:p>
          <a:p>
            <a:pPr marL="0" indent="0">
              <a:buNone/>
            </a:pPr>
            <a:r>
              <a:rPr lang="zh-TW" altLang="en-US" sz="1400" dirty="0" smtClean="0">
                <a:solidFill>
                  <a:srgbClr val="0070C0"/>
                </a:solidFill>
              </a:rPr>
              <a:t>       傳輸層把</a:t>
            </a:r>
            <a:r>
              <a:rPr lang="zh-TW" altLang="en-US" sz="1400" dirty="0">
                <a:solidFill>
                  <a:srgbClr val="0070C0"/>
                </a:solidFill>
              </a:rPr>
              <a:t>傳輸表頭（</a:t>
            </a:r>
            <a:r>
              <a:rPr lang="en-US" altLang="zh-TW" sz="1400" dirty="0">
                <a:solidFill>
                  <a:srgbClr val="0070C0"/>
                </a:solidFill>
              </a:rPr>
              <a:t>TH</a:t>
            </a:r>
            <a:r>
              <a:rPr lang="zh-TW" altLang="en-US" sz="1400" dirty="0">
                <a:solidFill>
                  <a:srgbClr val="0070C0"/>
                </a:solidFill>
              </a:rPr>
              <a:t>）加至數據以形成數據包</a:t>
            </a:r>
            <a:r>
              <a:rPr lang="zh-TW" altLang="en-US" sz="1400" dirty="0" smtClean="0">
                <a:solidFill>
                  <a:srgbClr val="0070C0"/>
                </a:solidFill>
              </a:rPr>
              <a:t>。</a:t>
            </a:r>
            <a:endParaRPr lang="en-US" altLang="zh-TW" sz="1400" dirty="0" smtClean="0">
              <a:solidFill>
                <a:srgbClr val="0070C0"/>
              </a:solidFill>
            </a:endParaRP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3</a:t>
            </a:r>
            <a:r>
              <a:rPr lang="zh-TW" altLang="en-US" sz="1400" dirty="0">
                <a:solidFill>
                  <a:srgbClr val="0070C0"/>
                </a:solidFill>
              </a:rPr>
              <a:t>層 網路</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Network Layer</a:t>
            </a:r>
            <a:r>
              <a:rPr lang="zh-TW" altLang="en-US" sz="1400" dirty="0">
                <a:solidFill>
                  <a:srgbClr val="0070C0"/>
                </a:solidFill>
              </a:rPr>
              <a:t>）</a:t>
            </a:r>
          </a:p>
          <a:p>
            <a:pPr marL="0" indent="0">
              <a:buNone/>
            </a:pPr>
            <a:r>
              <a:rPr lang="zh-TW" altLang="en-US" sz="1400" dirty="0" smtClean="0">
                <a:solidFill>
                  <a:srgbClr val="0070C0"/>
                </a:solidFill>
              </a:rPr>
              <a:t>       決定</a:t>
            </a:r>
            <a:r>
              <a:rPr lang="zh-TW" altLang="en-US" sz="1400" dirty="0">
                <a:solidFill>
                  <a:srgbClr val="0070C0"/>
                </a:solidFill>
              </a:rPr>
              <a:t>數據的路徑選擇和轉寄，將網路表頭（</a:t>
            </a:r>
            <a:r>
              <a:rPr lang="en-US" altLang="zh-TW" sz="1400" dirty="0">
                <a:solidFill>
                  <a:srgbClr val="0070C0"/>
                </a:solidFill>
              </a:rPr>
              <a:t>NH</a:t>
            </a:r>
            <a:r>
              <a:rPr lang="zh-TW" altLang="en-US" sz="1400" dirty="0">
                <a:solidFill>
                  <a:srgbClr val="0070C0"/>
                </a:solidFill>
              </a:rPr>
              <a:t>）加至數據包，以形成封包</a:t>
            </a:r>
            <a:r>
              <a:rPr lang="zh-TW" altLang="en-US" sz="1400" dirty="0" smtClean="0">
                <a:solidFill>
                  <a:srgbClr val="0070C0"/>
                </a:solidFill>
              </a:rPr>
              <a:t>。</a:t>
            </a:r>
            <a:endParaRPr lang="en-US" altLang="zh-TW" sz="1400" dirty="0" smtClean="0">
              <a:solidFill>
                <a:srgbClr val="0070C0"/>
              </a:solidFill>
            </a:endParaRP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2</a:t>
            </a:r>
            <a:r>
              <a:rPr lang="zh-TW" altLang="en-US" sz="1400" dirty="0">
                <a:solidFill>
                  <a:srgbClr val="0070C0"/>
                </a:solidFill>
              </a:rPr>
              <a:t>層 資料連結</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Data Link Layer</a:t>
            </a:r>
            <a:r>
              <a:rPr lang="zh-TW" altLang="en-US" sz="1400" dirty="0">
                <a:solidFill>
                  <a:srgbClr val="0070C0"/>
                </a:solidFill>
              </a:rPr>
              <a:t>）</a:t>
            </a:r>
          </a:p>
          <a:p>
            <a:pPr marL="0" indent="0">
              <a:buNone/>
            </a:pPr>
            <a:r>
              <a:rPr lang="zh-TW" altLang="en-US" sz="1400" dirty="0" smtClean="0">
                <a:solidFill>
                  <a:srgbClr val="0070C0"/>
                </a:solidFill>
              </a:rPr>
              <a:t>       負責</a:t>
            </a:r>
            <a:r>
              <a:rPr lang="zh-TW" altLang="en-US" sz="1400" dirty="0">
                <a:solidFill>
                  <a:srgbClr val="0070C0"/>
                </a:solidFill>
              </a:rPr>
              <a:t>網路尋址、錯誤偵測和改錯</a:t>
            </a:r>
            <a:r>
              <a:rPr lang="zh-TW" altLang="en-US" sz="1400" dirty="0" smtClean="0">
                <a:solidFill>
                  <a:srgbClr val="0070C0"/>
                </a:solidFill>
              </a:rPr>
              <a:t>。</a:t>
            </a:r>
            <a:endParaRPr lang="zh-TW" altLang="en-US" sz="1400" dirty="0">
              <a:solidFill>
                <a:srgbClr val="0070C0"/>
              </a:solidFill>
            </a:endParaRPr>
          </a:p>
          <a:p>
            <a:endParaRPr lang="zh-TW" altLang="en-US" sz="1400" dirty="0">
              <a:solidFill>
                <a:srgbClr val="0070C0"/>
              </a:solidFill>
            </a:endParaRPr>
          </a:p>
          <a:p>
            <a:r>
              <a:rPr lang="zh-TW" altLang="en-US" sz="1400" dirty="0">
                <a:solidFill>
                  <a:srgbClr val="0070C0"/>
                </a:solidFill>
              </a:rPr>
              <a:t>第</a:t>
            </a:r>
            <a:r>
              <a:rPr lang="en-US" altLang="zh-TW" sz="1400" dirty="0">
                <a:solidFill>
                  <a:srgbClr val="0070C0"/>
                </a:solidFill>
              </a:rPr>
              <a:t>1</a:t>
            </a:r>
            <a:r>
              <a:rPr lang="zh-TW" altLang="en-US" sz="1400" dirty="0">
                <a:solidFill>
                  <a:srgbClr val="0070C0"/>
                </a:solidFill>
              </a:rPr>
              <a:t>層 實體</a:t>
            </a:r>
            <a:r>
              <a:rPr lang="zh-TW" altLang="en-US" sz="1400" dirty="0" smtClean="0">
                <a:solidFill>
                  <a:srgbClr val="0070C0"/>
                </a:solidFill>
              </a:rPr>
              <a:t>層</a:t>
            </a:r>
            <a:r>
              <a:rPr lang="zh-TW" altLang="en-US" sz="1400" dirty="0">
                <a:solidFill>
                  <a:srgbClr val="0070C0"/>
                </a:solidFill>
              </a:rPr>
              <a:t>（</a:t>
            </a:r>
            <a:r>
              <a:rPr lang="en-US" altLang="zh-TW" sz="1400" dirty="0">
                <a:solidFill>
                  <a:srgbClr val="0070C0"/>
                </a:solidFill>
              </a:rPr>
              <a:t>Physical Layer</a:t>
            </a:r>
            <a:r>
              <a:rPr lang="zh-TW" altLang="en-US" sz="1400" dirty="0" smtClean="0">
                <a:solidFill>
                  <a:srgbClr val="0070C0"/>
                </a:solidFill>
              </a:rPr>
              <a:t>）</a:t>
            </a:r>
            <a:endParaRPr lang="zh-TW" altLang="en-US" sz="1400" dirty="0">
              <a:solidFill>
                <a:srgbClr val="0070C0"/>
              </a:solidFill>
            </a:endParaRPr>
          </a:p>
          <a:p>
            <a:pPr marL="0" indent="0">
              <a:buNone/>
            </a:pPr>
            <a:r>
              <a:rPr lang="zh-TW" altLang="en-US" sz="1400" dirty="0" smtClean="0">
                <a:solidFill>
                  <a:srgbClr val="0070C0"/>
                </a:solidFill>
              </a:rPr>
              <a:t>       在</a:t>
            </a:r>
            <a:r>
              <a:rPr lang="zh-TW" altLang="en-US" sz="1400" dirty="0">
                <a:solidFill>
                  <a:srgbClr val="0070C0"/>
                </a:solidFill>
              </a:rPr>
              <a:t>局部區域網路上傳送資料框（</a:t>
            </a:r>
            <a:r>
              <a:rPr lang="en-US" altLang="zh-TW" sz="1400" dirty="0">
                <a:solidFill>
                  <a:srgbClr val="0070C0"/>
                </a:solidFill>
              </a:rPr>
              <a:t>Data Frame</a:t>
            </a:r>
            <a:r>
              <a:rPr lang="zh-TW" altLang="en-US" sz="1400" dirty="0">
                <a:solidFill>
                  <a:srgbClr val="0070C0"/>
                </a:solidFill>
              </a:rPr>
              <a:t>），它負責管理電腦通訊裝置和網路媒體之間的互通</a:t>
            </a:r>
            <a:r>
              <a:rPr lang="zh-TW" altLang="en-US" sz="1400" dirty="0" smtClean="0">
                <a:solidFill>
                  <a:srgbClr val="0070C0"/>
                </a:solidFill>
              </a:rPr>
              <a:t>。</a:t>
            </a:r>
            <a:endParaRPr lang="zh-TW" altLang="en-US" sz="1400" dirty="0">
              <a:solidFill>
                <a:srgbClr val="0070C0"/>
              </a:solidFill>
            </a:endParaRPr>
          </a:p>
        </p:txBody>
      </p:sp>
    </p:spTree>
    <p:extLst>
      <p:ext uri="{BB962C8B-B14F-4D97-AF65-F5344CB8AC3E}">
        <p14:creationId xmlns:p14="http://schemas.microsoft.com/office/powerpoint/2010/main" val="29053550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5796136" y="476672"/>
            <a:ext cx="2664296" cy="442674"/>
          </a:xfrm>
          <a:prstGeom prst="wedgeRoundRectCallout">
            <a:avLst>
              <a:gd name="adj1" fmla="val -49540"/>
              <a:gd name="adj2" fmla="val 121042"/>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OSI</a:t>
            </a:r>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a:t>
            </a:r>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V.S  TCP/IP</a:t>
            </a:r>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模型圖</a:t>
            </a:r>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268760"/>
            <a:ext cx="6613104" cy="4796085"/>
          </a:xfrm>
        </p:spPr>
      </p:pic>
    </p:spTree>
    <p:extLst>
      <p:ext uri="{BB962C8B-B14F-4D97-AF65-F5344CB8AC3E}">
        <p14:creationId xmlns:p14="http://schemas.microsoft.com/office/powerpoint/2010/main" val="263006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r>
              <a:rPr lang="zh-TW" altLang="en-US" dirty="0" smtClean="0"/>
              <a:t>標準接線</a:t>
            </a:r>
            <a:r>
              <a:rPr lang="en-US" altLang="zh-TW" dirty="0" smtClean="0"/>
              <a:t>568B</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262" y="1268413"/>
            <a:ext cx="7395652" cy="4525962"/>
          </a:xfrm>
        </p:spPr>
      </p:pic>
    </p:spTree>
    <p:extLst>
      <p:ext uri="{BB962C8B-B14F-4D97-AF65-F5344CB8AC3E}">
        <p14:creationId xmlns:p14="http://schemas.microsoft.com/office/powerpoint/2010/main" val="1973867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r>
              <a:rPr lang="zh-TW" altLang="en-US" dirty="0" smtClean="0"/>
              <a:t>電腦對接</a:t>
            </a:r>
            <a:r>
              <a:rPr lang="en-US" altLang="zh-TW" dirty="0" smtClean="0"/>
              <a:t>568A</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262" y="1268413"/>
            <a:ext cx="7395652" cy="4525962"/>
          </a:xfrm>
        </p:spPr>
      </p:pic>
    </p:spTree>
    <p:extLst>
      <p:ext uri="{BB962C8B-B14F-4D97-AF65-F5344CB8AC3E}">
        <p14:creationId xmlns:p14="http://schemas.microsoft.com/office/powerpoint/2010/main" val="370169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T568A</a:t>
            </a:r>
            <a:r>
              <a:rPr lang="zh-TW" altLang="en-US" dirty="0" smtClean="0"/>
              <a:t>  </a:t>
            </a:r>
            <a:r>
              <a:rPr lang="en-US" altLang="zh-TW" dirty="0" smtClean="0"/>
              <a:t>V.S  T568B</a:t>
            </a:r>
            <a:endParaRPr lang="zh-TW" alt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174" y="1268413"/>
            <a:ext cx="6013827" cy="4525962"/>
          </a:xfrm>
        </p:spPr>
      </p:pic>
    </p:spTree>
    <p:extLst>
      <p:ext uri="{BB962C8B-B14F-4D97-AF65-F5344CB8AC3E}">
        <p14:creationId xmlns:p14="http://schemas.microsoft.com/office/powerpoint/2010/main" val="300383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15816" y="260648"/>
            <a:ext cx="6778625" cy="777875"/>
          </a:xfrm>
        </p:spPr>
        <p:txBody>
          <a:bodyPr/>
          <a:lstStyle/>
          <a:p>
            <a:r>
              <a:rPr lang="en-US" altLang="zh-TW" dirty="0" smtClean="0"/>
              <a:t>TCP</a:t>
            </a:r>
            <a:r>
              <a:rPr lang="zh-TW" altLang="en-US" dirty="0" smtClean="0"/>
              <a:t>  </a:t>
            </a:r>
            <a:r>
              <a:rPr lang="en-US" altLang="zh-TW" dirty="0" smtClean="0"/>
              <a:t>V.S  UDP</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764" y="1268413"/>
            <a:ext cx="7616648" cy="4525962"/>
          </a:xfrm>
        </p:spPr>
      </p:pic>
    </p:spTree>
    <p:extLst>
      <p:ext uri="{BB962C8B-B14F-4D97-AF65-F5344CB8AC3E}">
        <p14:creationId xmlns:p14="http://schemas.microsoft.com/office/powerpoint/2010/main" val="1553314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協定定義和預設連接</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628800"/>
            <a:ext cx="7725296" cy="4110631"/>
          </a:xfrm>
        </p:spPr>
      </p:pic>
    </p:spTree>
    <p:extLst>
      <p:ext uri="{BB962C8B-B14F-4D97-AF65-F5344CB8AC3E}">
        <p14:creationId xmlns:p14="http://schemas.microsoft.com/office/powerpoint/2010/main" val="2357914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虛擬機建置網路 </a:t>
            </a:r>
            <a:r>
              <a:rPr lang="en-US" altLang="zh-TW" dirty="0" smtClean="0"/>
              <a:t>1/3</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152" y="1268413"/>
            <a:ext cx="4793871" cy="4525962"/>
          </a:xfrm>
        </p:spPr>
      </p:pic>
    </p:spTree>
    <p:extLst>
      <p:ext uri="{BB962C8B-B14F-4D97-AF65-F5344CB8AC3E}">
        <p14:creationId xmlns:p14="http://schemas.microsoft.com/office/powerpoint/2010/main" val="213255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虛擬機建置網路 </a:t>
            </a:r>
            <a:r>
              <a:rPr lang="en-US" altLang="zh-TW" dirty="0" smtClean="0"/>
              <a:t>2/3</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152" y="1268413"/>
            <a:ext cx="4793871" cy="4525962"/>
          </a:xfrm>
        </p:spPr>
      </p:pic>
    </p:spTree>
    <p:extLst>
      <p:ext uri="{BB962C8B-B14F-4D97-AF65-F5344CB8AC3E}">
        <p14:creationId xmlns:p14="http://schemas.microsoft.com/office/powerpoint/2010/main" val="333966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60648"/>
            <a:ext cx="6778625" cy="777875"/>
          </a:xfrm>
        </p:spPr>
        <p:txBody>
          <a:bodyPr/>
          <a:lstStyle/>
          <a:p>
            <a:pPr algn="ctr"/>
            <a:r>
              <a:rPr lang="en-US" altLang="zh-TW" dirty="0">
                <a:solidFill>
                  <a:schemeClr val="accent6">
                    <a:lumMod val="75000"/>
                  </a:schemeClr>
                </a:solidFill>
              </a:rPr>
              <a:t>Hyper-V </a:t>
            </a:r>
            <a:r>
              <a:rPr lang="zh-TW" altLang="en-US" dirty="0">
                <a:solidFill>
                  <a:schemeClr val="accent6">
                    <a:lumMod val="75000"/>
                  </a:schemeClr>
                </a:solidFill>
              </a:rPr>
              <a:t>介紹</a:t>
            </a:r>
          </a:p>
        </p:txBody>
      </p:sp>
      <p:sp>
        <p:nvSpPr>
          <p:cNvPr id="3" name="內容版面配置區 2"/>
          <p:cNvSpPr>
            <a:spLocks noGrp="1"/>
          </p:cNvSpPr>
          <p:nvPr>
            <p:ph idx="1"/>
          </p:nvPr>
        </p:nvSpPr>
        <p:spPr/>
        <p:txBody>
          <a:bodyPr/>
          <a:lstStyle/>
          <a:p>
            <a:r>
              <a:rPr lang="en-US" altLang="zh-TW" sz="2400" b="1" dirty="0"/>
              <a:t>Hyper-V</a:t>
            </a:r>
            <a:r>
              <a:rPr lang="zh-TW" altLang="en-US" sz="2400" dirty="0"/>
              <a:t>，代號</a:t>
            </a:r>
            <a:r>
              <a:rPr lang="en-US" altLang="zh-TW" sz="2400" b="1" dirty="0"/>
              <a:t>Viridian</a:t>
            </a:r>
            <a:r>
              <a:rPr lang="zh-TW" altLang="en-US" sz="2400" dirty="0"/>
              <a:t>，舊稱</a:t>
            </a:r>
            <a:r>
              <a:rPr lang="en-US" altLang="zh-TW" sz="2400" dirty="0"/>
              <a:t>Windows Server Virtualization</a:t>
            </a:r>
            <a:r>
              <a:rPr lang="zh-TW" altLang="en-US" sz="2400" dirty="0"/>
              <a:t>，是</a:t>
            </a:r>
            <a:r>
              <a:rPr lang="en-US" altLang="zh-TW" sz="2400" dirty="0">
                <a:hlinkClick r:id="rId2" tooltip="微軟"/>
              </a:rPr>
              <a:t>Microsoft</a:t>
            </a:r>
            <a:r>
              <a:rPr lang="zh-TW" altLang="en-US" sz="2400" dirty="0"/>
              <a:t>的本地虛擬機管理程序，它可以在運行</a:t>
            </a:r>
            <a:r>
              <a:rPr lang="en-US" altLang="zh-TW" sz="2400" dirty="0"/>
              <a:t>x86-64</a:t>
            </a:r>
            <a:r>
              <a:rPr lang="zh-TW" altLang="en-US" sz="2400" dirty="0"/>
              <a:t>位的</a:t>
            </a:r>
            <a:r>
              <a:rPr lang="en-US" altLang="zh-TW" sz="2400" dirty="0">
                <a:hlinkClick r:id="rId3" tooltip="Microsoft Windows"/>
              </a:rPr>
              <a:t>Windows</a:t>
            </a:r>
            <a:r>
              <a:rPr lang="zh-TW" altLang="en-US" sz="2400" dirty="0"/>
              <a:t>上創建</a:t>
            </a:r>
            <a:r>
              <a:rPr lang="zh-TW" altLang="en-US" sz="2400" dirty="0">
                <a:hlinkClick r:id="rId4" tooltip="Hypervisor"/>
              </a:rPr>
              <a:t>虛擬機</a:t>
            </a:r>
            <a:r>
              <a:rPr lang="zh-TW" altLang="en-US" sz="2400" dirty="0" smtClean="0"/>
              <a:t>。</a:t>
            </a:r>
            <a:r>
              <a:rPr lang="zh-TW" altLang="en-US" sz="2400" dirty="0"/>
              <a:t> 從</a:t>
            </a:r>
            <a:r>
              <a:rPr lang="en-US" altLang="zh-TW" sz="2400" dirty="0">
                <a:hlinkClick r:id="rId5" tooltip="Windows 8"/>
              </a:rPr>
              <a:t>Windows 8</a:t>
            </a:r>
            <a:r>
              <a:rPr lang="zh-TW" altLang="en-US" sz="2400" dirty="0"/>
              <a:t>開始，</a:t>
            </a:r>
            <a:r>
              <a:rPr lang="en-US" altLang="zh-TW" sz="2400" dirty="0"/>
              <a:t>Hyper-V</a:t>
            </a:r>
            <a:r>
              <a:rPr lang="zh-TW" altLang="en-US" sz="2400" dirty="0"/>
              <a:t>取代</a:t>
            </a:r>
            <a:r>
              <a:rPr lang="en-US" altLang="zh-TW" sz="2400" dirty="0">
                <a:hlinkClick r:id="rId6" tooltip="Windows Virtual PC"/>
              </a:rPr>
              <a:t>Windows Virtual PC</a:t>
            </a:r>
            <a:r>
              <a:rPr lang="zh-TW" altLang="en-US" sz="2400" dirty="0"/>
              <a:t>作為</a:t>
            </a:r>
            <a:r>
              <a:rPr lang="en-US" altLang="zh-TW" sz="2400" dirty="0">
                <a:hlinkClick r:id="rId7" tooltip="Windows"/>
              </a:rPr>
              <a:t>Windows</a:t>
            </a:r>
            <a:r>
              <a:rPr lang="zh-TW" altLang="en-US" sz="2400" dirty="0"/>
              <a:t>客戶端版本的硬體虛擬化組件。可以配置運行</a:t>
            </a:r>
            <a:r>
              <a:rPr lang="en-US" altLang="zh-TW" sz="2400" dirty="0"/>
              <a:t>Hyper-V</a:t>
            </a:r>
            <a:r>
              <a:rPr lang="zh-TW" altLang="en-US" sz="2400" dirty="0"/>
              <a:t>的伺服器計算機能夠將單個虛擬機公開到一個或多個網絡。</a:t>
            </a:r>
            <a:r>
              <a:rPr lang="en-US" altLang="zh-TW" sz="2400" dirty="0"/>
              <a:t>Hyper-V</a:t>
            </a:r>
            <a:r>
              <a:rPr lang="zh-TW" altLang="en-US" sz="2400" dirty="0"/>
              <a:t>是與</a:t>
            </a:r>
            <a:r>
              <a:rPr lang="en-US" altLang="zh-TW" sz="2400" dirty="0">
                <a:hlinkClick r:id="rId8" tooltip="Windows Server 2008"/>
              </a:rPr>
              <a:t>Windows Server 2008</a:t>
            </a:r>
            <a:r>
              <a:rPr lang="zh-TW" altLang="en-US" sz="2400" dirty="0"/>
              <a:t>一起首次發布，自</a:t>
            </a:r>
            <a:r>
              <a:rPr lang="en-US" altLang="zh-TW" sz="2400" dirty="0">
                <a:hlinkClick r:id="rId9" tooltip="Windows Server 2012"/>
              </a:rPr>
              <a:t>Windows Server 2012</a:t>
            </a:r>
            <a:r>
              <a:rPr lang="zh-TW" altLang="en-US" sz="2400" dirty="0"/>
              <a:t>和</a:t>
            </a:r>
            <a:r>
              <a:rPr lang="en-US" altLang="zh-TW" sz="2400" dirty="0"/>
              <a:t>Windows 8</a:t>
            </a:r>
            <a:r>
              <a:rPr lang="zh-TW" altLang="en-US" sz="2400" dirty="0"/>
              <a:t>以來一直無需額外付費。獨立的</a:t>
            </a:r>
            <a:r>
              <a:rPr lang="en-US" altLang="zh-TW" sz="2400" dirty="0"/>
              <a:t>Windows Hyper-V Server</a:t>
            </a:r>
            <a:r>
              <a:rPr lang="zh-TW" altLang="en-US" sz="2400" dirty="0"/>
              <a:t>是免費的，但僅具有命令行接口。</a:t>
            </a:r>
          </a:p>
          <a:p>
            <a:endParaRPr lang="zh-TW" altLang="en-US" sz="2400" dirty="0"/>
          </a:p>
        </p:txBody>
      </p:sp>
    </p:spTree>
    <p:extLst>
      <p:ext uri="{BB962C8B-B14F-4D97-AF65-F5344CB8AC3E}">
        <p14:creationId xmlns:p14="http://schemas.microsoft.com/office/powerpoint/2010/main" val="611966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虛擬機建置網路 </a:t>
            </a:r>
            <a:r>
              <a:rPr lang="en-US" altLang="zh-TW" dirty="0" smtClean="0"/>
              <a:t>3/3</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79" y="1268413"/>
            <a:ext cx="6467818" cy="4525962"/>
          </a:xfrm>
        </p:spPr>
      </p:pic>
    </p:spTree>
    <p:extLst>
      <p:ext uri="{BB962C8B-B14F-4D97-AF65-F5344CB8AC3E}">
        <p14:creationId xmlns:p14="http://schemas.microsoft.com/office/powerpoint/2010/main" val="2546292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31840" y="188640"/>
            <a:ext cx="6778625" cy="777875"/>
          </a:xfrm>
        </p:spPr>
        <p:txBody>
          <a:bodyPr/>
          <a:lstStyle/>
          <a:p>
            <a:r>
              <a:rPr lang="zh-TW" altLang="en-US" dirty="0" smtClean="0"/>
              <a:t>虛擬機內網設定</a:t>
            </a:r>
            <a:r>
              <a:rPr lang="en-US" altLang="zh-TW" dirty="0" smtClean="0"/>
              <a:t>1/6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961" y="1268413"/>
            <a:ext cx="4796254" cy="4525962"/>
          </a:xfrm>
        </p:spPr>
      </p:pic>
    </p:spTree>
    <p:extLst>
      <p:ext uri="{BB962C8B-B14F-4D97-AF65-F5344CB8AC3E}">
        <p14:creationId xmlns:p14="http://schemas.microsoft.com/office/powerpoint/2010/main" val="383089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虛擬機內網設定</a:t>
            </a:r>
            <a:r>
              <a:rPr lang="en-US" altLang="zh-TW" dirty="0" smtClean="0"/>
              <a:t>2/6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242" y="1268413"/>
            <a:ext cx="5949691" cy="4525962"/>
          </a:xfrm>
        </p:spPr>
      </p:pic>
    </p:spTree>
    <p:extLst>
      <p:ext uri="{BB962C8B-B14F-4D97-AF65-F5344CB8AC3E}">
        <p14:creationId xmlns:p14="http://schemas.microsoft.com/office/powerpoint/2010/main" val="2623884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虛擬機內網</a:t>
            </a:r>
            <a:r>
              <a:rPr lang="zh-TW" altLang="en-US" dirty="0" smtClean="0"/>
              <a:t>設定</a:t>
            </a:r>
            <a:r>
              <a:rPr lang="en-US" altLang="zh-TW" dirty="0" smtClean="0"/>
              <a:t>3/6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242" y="1268413"/>
            <a:ext cx="5949691" cy="4525962"/>
          </a:xfrm>
        </p:spPr>
      </p:pic>
    </p:spTree>
    <p:extLst>
      <p:ext uri="{BB962C8B-B14F-4D97-AF65-F5344CB8AC3E}">
        <p14:creationId xmlns:p14="http://schemas.microsoft.com/office/powerpoint/2010/main" val="2892595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虛擬機內網</a:t>
            </a:r>
            <a:r>
              <a:rPr lang="zh-TW" altLang="en-US" dirty="0" smtClean="0"/>
              <a:t>設定</a:t>
            </a:r>
            <a:r>
              <a:rPr lang="en-US" altLang="zh-TW" dirty="0" smtClean="0"/>
              <a:t>4/6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3722" y="1268413"/>
            <a:ext cx="5572731" cy="4525962"/>
          </a:xfrm>
        </p:spPr>
      </p:pic>
    </p:spTree>
    <p:extLst>
      <p:ext uri="{BB962C8B-B14F-4D97-AF65-F5344CB8AC3E}">
        <p14:creationId xmlns:p14="http://schemas.microsoft.com/office/powerpoint/2010/main" val="4003952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虛擬機內網</a:t>
            </a:r>
            <a:r>
              <a:rPr lang="zh-TW" altLang="en-US" dirty="0" smtClean="0"/>
              <a:t>設定</a:t>
            </a:r>
            <a:r>
              <a:rPr lang="en-US" altLang="zh-TW" dirty="0" smtClean="0"/>
              <a:t>5/6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3722" y="1268413"/>
            <a:ext cx="5572731" cy="4525962"/>
          </a:xfrm>
        </p:spPr>
      </p:pic>
    </p:spTree>
    <p:extLst>
      <p:ext uri="{BB962C8B-B14F-4D97-AF65-F5344CB8AC3E}">
        <p14:creationId xmlns:p14="http://schemas.microsoft.com/office/powerpoint/2010/main" val="618682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虛擬機內網</a:t>
            </a:r>
            <a:r>
              <a:rPr lang="zh-TW" altLang="en-US" dirty="0" smtClean="0"/>
              <a:t>設定</a:t>
            </a:r>
            <a:r>
              <a:rPr lang="en-US" altLang="zh-TW" dirty="0"/>
              <a:t>6</a:t>
            </a:r>
            <a:r>
              <a:rPr lang="en-US" altLang="zh-TW" dirty="0" smtClean="0"/>
              <a:t>/6</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949" y="1268413"/>
            <a:ext cx="5842277" cy="4525962"/>
          </a:xfrm>
        </p:spPr>
      </p:pic>
    </p:spTree>
    <p:extLst>
      <p:ext uri="{BB962C8B-B14F-4D97-AF65-F5344CB8AC3E}">
        <p14:creationId xmlns:p14="http://schemas.microsoft.com/office/powerpoint/2010/main" val="909069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防火牆輸出入設置</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054919"/>
            <a:ext cx="6756457" cy="5059246"/>
          </a:xfrm>
        </p:spPr>
      </p:pic>
    </p:spTree>
    <p:extLst>
      <p:ext uri="{BB962C8B-B14F-4D97-AF65-F5344CB8AC3E}">
        <p14:creationId xmlns:p14="http://schemas.microsoft.com/office/powerpoint/2010/main" val="859991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31840" y="332656"/>
            <a:ext cx="6778625" cy="777875"/>
          </a:xfrm>
        </p:spPr>
        <p:txBody>
          <a:bodyPr/>
          <a:lstStyle/>
          <a:p>
            <a:r>
              <a:rPr lang="en-US" altLang="zh-TW" dirty="0" smtClean="0"/>
              <a:t>TEST </a:t>
            </a:r>
            <a:r>
              <a:rPr lang="zh-TW" altLang="en-US" dirty="0" smtClean="0"/>
              <a:t>防火牆輸出入規則</a:t>
            </a:r>
            <a:endParaRPr lang="zh-TW" altLang="en-US" dirty="0"/>
          </a:p>
        </p:txBody>
      </p:sp>
      <p:graphicFrame>
        <p:nvGraphicFramePr>
          <p:cNvPr id="12" name="內容版面配置區 11"/>
          <p:cNvGraphicFramePr>
            <a:graphicFrameLocks noGrp="1"/>
          </p:cNvGraphicFramePr>
          <p:nvPr>
            <p:ph idx="1"/>
            <p:extLst>
              <p:ext uri="{D42A27DB-BD31-4B8C-83A1-F6EECF244321}">
                <p14:modId xmlns:p14="http://schemas.microsoft.com/office/powerpoint/2010/main" val="2008893154"/>
              </p:ext>
            </p:extLst>
          </p:nvPr>
        </p:nvGraphicFramePr>
        <p:xfrm>
          <a:off x="1259632" y="1412776"/>
          <a:ext cx="7128792" cy="4680516"/>
        </p:xfrm>
        <a:graphic>
          <a:graphicData uri="http://schemas.openxmlformats.org/drawingml/2006/table">
            <a:tbl>
              <a:tblPr>
                <a:tableStyleId>{5C22544A-7EE6-4342-B048-85BDC9FD1C3A}</a:tableStyleId>
              </a:tblPr>
              <a:tblGrid>
                <a:gridCol w="1782198">
                  <a:extLst>
                    <a:ext uri="{9D8B030D-6E8A-4147-A177-3AD203B41FA5}">
                      <a16:colId xmlns:a16="http://schemas.microsoft.com/office/drawing/2014/main" val="4226636622"/>
                    </a:ext>
                  </a:extLst>
                </a:gridCol>
                <a:gridCol w="1782198">
                  <a:extLst>
                    <a:ext uri="{9D8B030D-6E8A-4147-A177-3AD203B41FA5}">
                      <a16:colId xmlns:a16="http://schemas.microsoft.com/office/drawing/2014/main" val="1842706540"/>
                    </a:ext>
                  </a:extLst>
                </a:gridCol>
                <a:gridCol w="1782198">
                  <a:extLst>
                    <a:ext uri="{9D8B030D-6E8A-4147-A177-3AD203B41FA5}">
                      <a16:colId xmlns:a16="http://schemas.microsoft.com/office/drawing/2014/main" val="2831554982"/>
                    </a:ext>
                  </a:extLst>
                </a:gridCol>
                <a:gridCol w="1782198">
                  <a:extLst>
                    <a:ext uri="{9D8B030D-6E8A-4147-A177-3AD203B41FA5}">
                      <a16:colId xmlns:a16="http://schemas.microsoft.com/office/drawing/2014/main" val="4036054570"/>
                    </a:ext>
                  </a:extLst>
                </a:gridCol>
              </a:tblGrid>
              <a:tr h="528058">
                <a:tc>
                  <a:txBody>
                    <a:bodyPr/>
                    <a:lstStyle/>
                    <a:p>
                      <a:pPr algn="ctr" fontAlgn="b"/>
                      <a:r>
                        <a:rPr lang="zh-TW" altLang="en-US" sz="1100" u="none" strike="noStrike">
                          <a:effectLst/>
                        </a:rPr>
                        <a:t>輸入</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zh-TW" altLang="en-US" sz="1100" u="none" strike="noStrike">
                          <a:effectLst/>
                        </a:rPr>
                        <a:t>輸出</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B→C</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C→B</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038702009"/>
                  </a:ext>
                </a:extLst>
              </a:tr>
              <a:tr h="528058">
                <a:tc>
                  <a:txBody>
                    <a:bodyPr/>
                    <a:lstStyle/>
                    <a:p>
                      <a:pPr algn="ctr" fontAlgn="b"/>
                      <a:r>
                        <a:rPr lang="en-US" sz="1100" u="none" strike="noStrike">
                          <a:effectLst/>
                        </a:rPr>
                        <a:t>B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V</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445102755"/>
                  </a:ext>
                </a:extLst>
              </a:tr>
              <a:tr h="528058">
                <a:tc>
                  <a:txBody>
                    <a:bodyPr/>
                    <a:lstStyle/>
                    <a:p>
                      <a:pPr algn="ctr"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C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080670632"/>
                  </a:ext>
                </a:extLst>
              </a:tr>
              <a:tr h="528058">
                <a:tc>
                  <a:txBody>
                    <a:bodyPr/>
                    <a:lstStyle/>
                    <a:p>
                      <a:pPr algn="ctr" fontAlgn="b"/>
                      <a:r>
                        <a:rPr lang="en-US" sz="1100" u="none" strike="noStrike">
                          <a:effectLst/>
                        </a:rPr>
                        <a:t>B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C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V</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3401644508"/>
                  </a:ext>
                </a:extLst>
              </a:tr>
              <a:tr h="528058">
                <a:tc>
                  <a:txBody>
                    <a:bodyPr/>
                    <a:lstStyle/>
                    <a:p>
                      <a:pPr algn="ctr" fontAlgn="b"/>
                      <a:r>
                        <a:rPr lang="en-US" sz="1100" u="none" strike="noStrike">
                          <a:effectLst/>
                        </a:rPr>
                        <a:t>B&amp;C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V</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V</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4207559478"/>
                  </a:ext>
                </a:extLst>
              </a:tr>
              <a:tr h="528058">
                <a:tc>
                  <a:txBody>
                    <a:bodyPr/>
                    <a:lstStyle/>
                    <a:p>
                      <a:pPr algn="ctr" fontAlgn="b"/>
                      <a:r>
                        <a:rPr lang="zh-TW" altLang="en-US" sz="1100" u="none" strike="noStrike">
                          <a:effectLst/>
                        </a:rPr>
                        <a:t>　</a:t>
                      </a: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B&amp;C on</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b"/>
                      <a:r>
                        <a:rPr lang="en-US" sz="1100" u="none" strike="noStrike">
                          <a:effectLst/>
                        </a:rPr>
                        <a:t>X</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944649675"/>
                  </a:ext>
                </a:extLst>
              </a:tr>
              <a:tr h="504056">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283810271"/>
                  </a:ext>
                </a:extLst>
              </a:tr>
              <a:tr h="504056">
                <a:tc gridSpan="2">
                  <a:txBody>
                    <a:bodyPr/>
                    <a:lstStyle/>
                    <a:p>
                      <a:pPr algn="l" fontAlgn="b"/>
                      <a:r>
                        <a:rPr lang="en-US" sz="1100" u="none" strike="noStrike">
                          <a:effectLst/>
                        </a:rPr>
                        <a:t>B: 192.168.123.1</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293765399"/>
                  </a:ext>
                </a:extLst>
              </a:tr>
              <a:tr h="504056">
                <a:tc gridSpan="2">
                  <a:txBody>
                    <a:bodyPr/>
                    <a:lstStyle/>
                    <a:p>
                      <a:pPr algn="l" fontAlgn="b"/>
                      <a:r>
                        <a:rPr lang="en-US" sz="1100" u="none" strike="noStrike">
                          <a:effectLst/>
                        </a:rPr>
                        <a:t>C: 192.168.123.2</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3088804989"/>
                  </a:ext>
                </a:extLst>
              </a:tr>
            </a:tbl>
          </a:graphicData>
        </a:graphic>
      </p:graphicFrame>
    </p:spTree>
    <p:extLst>
      <p:ext uri="{BB962C8B-B14F-4D97-AF65-F5344CB8AC3E}">
        <p14:creationId xmlns:p14="http://schemas.microsoft.com/office/powerpoint/2010/main" val="3270041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兩台電腦連線</a:t>
            </a:r>
            <a:r>
              <a:rPr lang="en-US" altLang="zh-TW" dirty="0" smtClean="0"/>
              <a:t>TEST</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432540806"/>
              </p:ext>
            </p:extLst>
          </p:nvPr>
        </p:nvGraphicFramePr>
        <p:xfrm>
          <a:off x="971600" y="1772815"/>
          <a:ext cx="6480720" cy="3960440"/>
        </p:xfrm>
        <a:graphic>
          <a:graphicData uri="http://schemas.openxmlformats.org/drawingml/2006/table">
            <a:tbl>
              <a:tblPr>
                <a:tableStyleId>{5C22544A-7EE6-4342-B048-85BDC9FD1C3A}</a:tableStyleId>
              </a:tblPr>
              <a:tblGrid>
                <a:gridCol w="1447820">
                  <a:extLst>
                    <a:ext uri="{9D8B030D-6E8A-4147-A177-3AD203B41FA5}">
                      <a16:colId xmlns:a16="http://schemas.microsoft.com/office/drawing/2014/main" val="2470709531"/>
                    </a:ext>
                  </a:extLst>
                </a:gridCol>
                <a:gridCol w="1482292">
                  <a:extLst>
                    <a:ext uri="{9D8B030D-6E8A-4147-A177-3AD203B41FA5}">
                      <a16:colId xmlns:a16="http://schemas.microsoft.com/office/drawing/2014/main" val="131337831"/>
                    </a:ext>
                  </a:extLst>
                </a:gridCol>
                <a:gridCol w="827326">
                  <a:extLst>
                    <a:ext uri="{9D8B030D-6E8A-4147-A177-3AD203B41FA5}">
                      <a16:colId xmlns:a16="http://schemas.microsoft.com/office/drawing/2014/main" val="2323451476"/>
                    </a:ext>
                  </a:extLst>
                </a:gridCol>
                <a:gridCol w="1344405">
                  <a:extLst>
                    <a:ext uri="{9D8B030D-6E8A-4147-A177-3AD203B41FA5}">
                      <a16:colId xmlns:a16="http://schemas.microsoft.com/office/drawing/2014/main" val="846476295"/>
                    </a:ext>
                  </a:extLst>
                </a:gridCol>
                <a:gridCol w="1378877">
                  <a:extLst>
                    <a:ext uri="{9D8B030D-6E8A-4147-A177-3AD203B41FA5}">
                      <a16:colId xmlns:a16="http://schemas.microsoft.com/office/drawing/2014/main" val="3363253925"/>
                    </a:ext>
                  </a:extLst>
                </a:gridCol>
              </a:tblGrid>
              <a:tr h="325388">
                <a:tc>
                  <a:txBody>
                    <a:bodyPr/>
                    <a:lstStyle/>
                    <a:p>
                      <a:pPr algn="ctr" fontAlgn="ctr"/>
                      <a:r>
                        <a:rPr lang="en-US" sz="1100" u="none" strike="noStrike">
                          <a:effectLst/>
                        </a:rPr>
                        <a:t>B</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100" u="none" strike="noStrike">
                          <a:effectLst/>
                        </a:rPr>
                        <a:t>               C</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ctr" fontAlgn="ctr"/>
                      <a:r>
                        <a:rPr lang="en-US" sz="1100" u="none" strike="noStrike" dirty="0">
                          <a:effectLst/>
                        </a:rPr>
                        <a:t>B"</a:t>
                      </a:r>
                      <a:endParaRPr 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ctr" fontAlgn="ctr"/>
                      <a:r>
                        <a:rPr lang="en-US" sz="1100" u="none" strike="noStrike">
                          <a:effectLst/>
                        </a:rPr>
                        <a:t>               C"</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763048240"/>
                  </a:ext>
                </a:extLst>
              </a:tr>
              <a:tr h="325388">
                <a:tc gridSpan="2">
                  <a:txBody>
                    <a:bodyPr/>
                    <a:lstStyle/>
                    <a:p>
                      <a:pPr algn="ctr" fontAlgn="ctr"/>
                      <a:r>
                        <a:rPr lang="en-US" sz="1100" u="none" strike="noStrike">
                          <a:effectLst/>
                        </a:rPr>
                        <a:t>A</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ctr" fontAlgn="ctr"/>
                      <a:r>
                        <a:rPr lang="en-US" sz="1100" u="none" strike="noStrike">
                          <a:effectLst/>
                        </a:rPr>
                        <a:t>A"</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hMerge="1">
                  <a:txBody>
                    <a:bodyPr/>
                    <a:lstStyle/>
                    <a:p>
                      <a:endParaRPr lang="zh-TW" altLang="en-US"/>
                    </a:p>
                  </a:txBody>
                  <a:tcPr/>
                </a:tc>
                <a:extLst>
                  <a:ext uri="{0D108BD9-81ED-4DB2-BD59-A6C34878D82A}">
                    <a16:rowId xmlns:a16="http://schemas.microsoft.com/office/drawing/2014/main" val="1086170609"/>
                  </a:ext>
                </a:extLst>
              </a:tr>
              <a:tr h="32538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060783279"/>
                  </a:ext>
                </a:extLst>
              </a:tr>
              <a:tr h="56090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r>
                        <a:rPr lang="en-US" sz="1100" u="none" strike="noStrike">
                          <a:effectLst/>
                        </a:rPr>
                        <a:t>A: 192.168.123.3    </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dirty="0">
                          <a:effectLst/>
                        </a:rPr>
                        <a:t>A" :192.168.123.33</a:t>
                      </a:r>
                      <a:endParaRPr 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4110053999"/>
                  </a:ext>
                </a:extLst>
              </a:tr>
              <a:tr h="56090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r>
                        <a:rPr lang="en-US" sz="1100" u="none" strike="noStrike">
                          <a:effectLst/>
                        </a:rPr>
                        <a:t>B: 192.168.123.1   </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a:effectLst/>
                        </a:rPr>
                        <a:t>B" :192.168.123.11</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248219798"/>
                  </a:ext>
                </a:extLst>
              </a:tr>
              <a:tr h="56090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r>
                        <a:rPr lang="en-US" sz="1100" u="none" strike="noStrike">
                          <a:effectLst/>
                        </a:rPr>
                        <a:t>C: 192.168.123.2  </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a:effectLst/>
                        </a:rPr>
                        <a:t>C" :192.168.123.22</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82474426"/>
                  </a:ext>
                </a:extLst>
              </a:tr>
              <a:tr h="325388">
                <a:tc>
                  <a:txBody>
                    <a:bodyPr/>
                    <a:lstStyle/>
                    <a:p>
                      <a:pPr algn="l" fontAlgn="b"/>
                      <a:endParaRPr lang="zh-TW" alt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86963337"/>
                  </a:ext>
                </a:extLst>
              </a:tr>
              <a:tr h="32538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a:effectLst/>
                        </a:rPr>
                        <a:t>CASE 1 A→A"</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1894731242"/>
                  </a:ext>
                </a:extLst>
              </a:tr>
              <a:tr h="32538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a:effectLst/>
                        </a:rPr>
                        <a:t>CASE 2 B(C)→A"</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3751474320"/>
                  </a:ext>
                </a:extLst>
              </a:tr>
              <a:tr h="325388">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a:txBody>
                    <a:bodyPr/>
                    <a:lstStyle/>
                    <a:p>
                      <a:pPr algn="l" fontAlgn="b"/>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gridSpan="2">
                  <a:txBody>
                    <a:bodyPr/>
                    <a:lstStyle/>
                    <a:p>
                      <a:pPr algn="l" fontAlgn="b"/>
                      <a:r>
                        <a:rPr lang="en-US" sz="1100" u="none" strike="noStrike">
                          <a:effectLst/>
                        </a:rPr>
                        <a:t>CASE 3 B(C)→B"C"</a:t>
                      </a:r>
                      <a:endParaRPr 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tc hMerge="1">
                  <a:txBody>
                    <a:bodyPr/>
                    <a:lstStyle/>
                    <a:p>
                      <a:endParaRPr lang="zh-TW" altLang="en-US"/>
                    </a:p>
                  </a:txBody>
                  <a:tcPr/>
                </a:tc>
                <a:tc>
                  <a:txBody>
                    <a:bodyPr/>
                    <a:lstStyle/>
                    <a:p>
                      <a:pPr algn="l" fontAlgn="b"/>
                      <a:endParaRPr lang="zh-TW" alt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b"/>
                </a:tc>
                <a:extLst>
                  <a:ext uri="{0D108BD9-81ED-4DB2-BD59-A6C34878D82A}">
                    <a16:rowId xmlns:a16="http://schemas.microsoft.com/office/drawing/2014/main" val="4187380888"/>
                  </a:ext>
                </a:extLst>
              </a:tr>
            </a:tbl>
          </a:graphicData>
        </a:graphic>
      </p:graphicFrame>
      <p:cxnSp>
        <p:nvCxnSpPr>
          <p:cNvPr id="8" name="直線接點 7"/>
          <p:cNvCxnSpPr/>
          <p:nvPr/>
        </p:nvCxnSpPr>
        <p:spPr>
          <a:xfrm>
            <a:off x="1691680" y="2060848"/>
            <a:ext cx="1728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5364088" y="2060848"/>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2411760" y="2060848"/>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6084168" y="2060848"/>
            <a:ext cx="0" cy="1440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3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開啟</a:t>
            </a:r>
            <a:r>
              <a:rPr lang="en-US" altLang="zh-TW" dirty="0" smtClean="0"/>
              <a:t>Hyper-V 1/2</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288" y="1677508"/>
            <a:ext cx="8229600" cy="3707771"/>
          </a:xfrm>
        </p:spPr>
      </p:pic>
    </p:spTree>
    <p:extLst>
      <p:ext uri="{BB962C8B-B14F-4D97-AF65-F5344CB8AC3E}">
        <p14:creationId xmlns:p14="http://schemas.microsoft.com/office/powerpoint/2010/main" val="256465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新增使用者</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923" y="1268413"/>
            <a:ext cx="6640329" cy="4525962"/>
          </a:xfrm>
        </p:spPr>
      </p:pic>
    </p:spTree>
    <p:extLst>
      <p:ext uri="{BB962C8B-B14F-4D97-AF65-F5344CB8AC3E}">
        <p14:creationId xmlns:p14="http://schemas.microsoft.com/office/powerpoint/2010/main" val="4224209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私人虛擬交換機</a:t>
            </a:r>
            <a:r>
              <a:rPr lang="en-US" altLang="zh-TW" dirty="0" smtClean="0"/>
              <a:t>TEST</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946" y="1268413"/>
            <a:ext cx="4844284" cy="4525962"/>
          </a:xfrm>
        </p:spPr>
      </p:pic>
      <p:sp>
        <p:nvSpPr>
          <p:cNvPr id="5" name="矩形 1"/>
          <p:cNvSpPr>
            <a:spLocks noChangeArrowheads="1"/>
          </p:cNvSpPr>
          <p:nvPr/>
        </p:nvSpPr>
        <p:spPr bwMode="auto">
          <a:xfrm>
            <a:off x="6040286" y="651669"/>
            <a:ext cx="2664296" cy="783193"/>
          </a:xfrm>
          <a:prstGeom prst="wedgeRoundRectCallout">
            <a:avLst>
              <a:gd name="adj1" fmla="val -116780"/>
              <a:gd name="adj2" fmla="val 292597"/>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只能</a:t>
            </a:r>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192.168.123.1</a:t>
            </a:r>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和</a:t>
            </a:r>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192.168.123.2</a:t>
            </a:r>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互連</a:t>
            </a:r>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spTree>
    <p:extLst>
      <p:ext uri="{BB962C8B-B14F-4D97-AF65-F5344CB8AC3E}">
        <p14:creationId xmlns:p14="http://schemas.microsoft.com/office/powerpoint/2010/main" val="175348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資料夾設置權限</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9045" y="1268413"/>
            <a:ext cx="3582086" cy="4525962"/>
          </a:xfrm>
        </p:spPr>
      </p:pic>
    </p:spTree>
    <p:extLst>
      <p:ext uri="{BB962C8B-B14F-4D97-AF65-F5344CB8AC3E}">
        <p14:creationId xmlns:p14="http://schemas.microsoft.com/office/powerpoint/2010/main" val="270386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網路文件共享</a:t>
            </a:r>
            <a:r>
              <a:rPr lang="en-US" altLang="zh-TW" dirty="0" smtClean="0"/>
              <a:t>1</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954" y="1268413"/>
            <a:ext cx="4638268" cy="4525962"/>
          </a:xfrm>
        </p:spPr>
      </p:pic>
      <p:sp>
        <p:nvSpPr>
          <p:cNvPr id="5" name="矩形 1"/>
          <p:cNvSpPr>
            <a:spLocks noChangeArrowheads="1"/>
          </p:cNvSpPr>
          <p:nvPr/>
        </p:nvSpPr>
        <p:spPr bwMode="auto">
          <a:xfrm>
            <a:off x="5436096" y="651669"/>
            <a:ext cx="3268486" cy="1123712"/>
          </a:xfrm>
          <a:prstGeom prst="wedgeRoundRectCallout">
            <a:avLst>
              <a:gd name="adj1" fmla="val -78047"/>
              <a:gd name="adj2" fmla="val 153244"/>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在</a:t>
            </a:r>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192.168.123.2</a:t>
            </a:r>
            <a:r>
              <a:rPr lang="zh-TW" altLang="en-US"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上執行</a:t>
            </a:r>
            <a:endPar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a:p>
            <a:pPr algn="ctr" eaLnBrk="1" hangingPunct="1"/>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a:p>
            <a:pPr algn="ctr" eaLnBrk="1" hangingPunct="1"/>
            <a:r>
              <a:rPr lang="en-US" altLang="zh-TW" sz="20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\\192.168.123.1\PUBLIC</a:t>
            </a:r>
            <a:endParaRPr lang="en-US" altLang="zh-TW" sz="20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spTree>
    <p:extLst>
      <p:ext uri="{BB962C8B-B14F-4D97-AF65-F5344CB8AC3E}">
        <p14:creationId xmlns:p14="http://schemas.microsoft.com/office/powerpoint/2010/main" val="14172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網路文件</a:t>
            </a:r>
            <a:r>
              <a:rPr lang="zh-TW" altLang="en-US" dirty="0" smtClean="0"/>
              <a:t>共享</a:t>
            </a:r>
            <a:r>
              <a:rPr lang="en-US" altLang="zh-TW" dirty="0" smtClean="0"/>
              <a:t>2</a:t>
            </a:r>
            <a:endParaRPr lang="zh-TW" altLang="en-US" dirty="0"/>
          </a:p>
        </p:txBody>
      </p:sp>
      <p:sp>
        <p:nvSpPr>
          <p:cNvPr id="3" name="內容版面配置區 2"/>
          <p:cNvSpPr>
            <a:spLocks noGrp="1"/>
          </p:cNvSpPr>
          <p:nvPr>
            <p:ph idx="1"/>
          </p:nvPr>
        </p:nvSpPr>
        <p:spPr/>
        <p:txBody>
          <a:bodyPr/>
          <a:lstStyle/>
          <a:p>
            <a:r>
              <a:rPr lang="zh-TW" altLang="en-US" dirty="0" smtClean="0"/>
              <a:t>若輸入命令</a:t>
            </a:r>
            <a:r>
              <a:rPr lang="en-US" altLang="zh-TW" dirty="0" smtClean="0"/>
              <a:t>net use * /del</a:t>
            </a:r>
          </a:p>
          <a:p>
            <a:endParaRPr lang="en-US" altLang="zh-TW" dirty="0" smtClean="0"/>
          </a:p>
          <a:p>
            <a:endParaRPr lang="en-US" altLang="zh-TW" dirty="0"/>
          </a:p>
          <a:p>
            <a:pPr marL="0" indent="0">
              <a:buNone/>
            </a:pPr>
            <a:r>
              <a:rPr lang="zh-TW" altLang="en-US" dirty="0" smtClean="0"/>
              <a:t>連接到網路共享資料夾則必須再驗證帳戶密碼</a:t>
            </a:r>
            <a:endParaRPr lang="en-US" altLang="zh-TW" dirty="0"/>
          </a:p>
          <a:p>
            <a:endParaRPr lang="en-US" altLang="zh-TW" dirty="0" smtClean="0"/>
          </a:p>
        </p:txBody>
      </p:sp>
    </p:spTree>
    <p:extLst>
      <p:ext uri="{BB962C8B-B14F-4D97-AF65-F5344CB8AC3E}">
        <p14:creationId xmlns:p14="http://schemas.microsoft.com/office/powerpoint/2010/main" val="182722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通信技術課程簡介</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2022" y="1268413"/>
            <a:ext cx="6436131" cy="4525962"/>
          </a:xfrm>
        </p:spPr>
      </p:pic>
    </p:spTree>
    <p:extLst>
      <p:ext uri="{BB962C8B-B14F-4D97-AF65-F5344CB8AC3E}">
        <p14:creationId xmlns:p14="http://schemas.microsoft.com/office/powerpoint/2010/main" val="2415317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412776"/>
            <a:ext cx="7364851" cy="4525962"/>
          </a:xfrm>
        </p:spPr>
      </p:pic>
      <p:sp>
        <p:nvSpPr>
          <p:cNvPr id="5" name="矩形 1"/>
          <p:cNvSpPr>
            <a:spLocks noChangeArrowheads="1"/>
          </p:cNvSpPr>
          <p:nvPr/>
        </p:nvSpPr>
        <p:spPr bwMode="auto">
          <a:xfrm>
            <a:off x="5652120" y="-171400"/>
            <a:ext cx="2684331" cy="1464231"/>
          </a:xfrm>
          <a:prstGeom prst="wedgeRoundRectCallout">
            <a:avLst>
              <a:gd name="adj1" fmla="val 33979"/>
              <a:gd name="adj2" fmla="val 231185"/>
              <a:gd name="adj3" fmla="val 16667"/>
            </a:avLst>
          </a:prstGeom>
          <a:solidFill>
            <a:srgbClr val="00FFFF"/>
          </a:solidFill>
          <a:ln w="12700">
            <a:solidFill>
              <a:schemeClr val="bg1"/>
            </a:solidFill>
            <a:miter lim="800000"/>
            <a:headEnd/>
            <a:tailEnd/>
          </a:ln>
          <a:effectLst>
            <a:outerShdw blurRad="50800" dist="38100" dir="2700000" algn="tl" rotWithShape="0">
              <a:srgbClr val="000000">
                <a:alpha val="39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每</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10</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對一簇群</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有</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10</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群</a:t>
            </a:r>
            <a:endPar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a:p>
            <a:pPr algn="ctr" eaLnBrk="1" hangingPunct="1"/>
            <a:r>
              <a:rPr lang="zh-TW" altLang="en-US" sz="16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藍</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藍</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(1-10</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對</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a:t>
            </a:r>
            <a:r>
              <a:rPr lang="zh-TW" altLang="en-US" sz="16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黃</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黃</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(11~)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綠綠</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(21~)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紅紅</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(31~)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紫紫</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(41~)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藍白</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(51~)_</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黃白</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(61~)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綠白</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(71~)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紅白</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(81~)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紫白</a:t>
            </a:r>
            <a:r>
              <a:rPr lang="en-US" altLang="zh-TW"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(91~)</a:t>
            </a:r>
            <a:r>
              <a:rPr lang="zh-TW" altLang="en-US" sz="1600" dirty="0" smtClean="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rPr>
              <a:t> </a:t>
            </a:r>
            <a:endParaRPr lang="en-US" altLang="zh-TW" sz="1600" dirty="0">
              <a:solidFill>
                <a:schemeClr val="bg1"/>
              </a:solidFill>
              <a:effectLst>
                <a:outerShdw blurRad="38100" dist="38100" dir="2700000" algn="tl">
                  <a:srgbClr val="000000"/>
                </a:outerShdw>
              </a:effectLst>
              <a:latin typeface="Impact" panose="020B0806030902050204" pitchFamily="34" charset="0"/>
              <a:ea typeface="新細明體" panose="02020500000000000000" pitchFamily="18" charset="-120"/>
              <a:cs typeface="Lao UI" pitchFamily="34" charset="0"/>
            </a:endParaRPr>
          </a:p>
        </p:txBody>
      </p:sp>
    </p:spTree>
    <p:extLst>
      <p:ext uri="{BB962C8B-B14F-4D97-AF65-F5344CB8AC3E}">
        <p14:creationId xmlns:p14="http://schemas.microsoft.com/office/powerpoint/2010/main" val="40876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建立網路磁碟機</a:t>
            </a:r>
            <a:endParaRPr lang="zh-TW" altLang="en-US" dirty="0"/>
          </a:p>
        </p:txBody>
      </p:sp>
      <p:sp>
        <p:nvSpPr>
          <p:cNvPr id="3" name="內容版面配置區 2"/>
          <p:cNvSpPr>
            <a:spLocks noGrp="1"/>
          </p:cNvSpPr>
          <p:nvPr>
            <p:ph idx="1"/>
          </p:nvPr>
        </p:nvSpPr>
        <p:spPr/>
        <p:txBody>
          <a:bodyPr/>
          <a:lstStyle/>
          <a:p>
            <a:r>
              <a:rPr lang="zh-TW" altLang="en-US" dirty="0"/>
              <a:t>從工作列或</a:t>
            </a:r>
            <a:r>
              <a:rPr lang="en-US" altLang="zh-TW" dirty="0"/>
              <a:t>[</a:t>
            </a:r>
            <a:r>
              <a:rPr lang="zh-TW" altLang="en-US" dirty="0"/>
              <a:t>開始</a:t>
            </a:r>
            <a:r>
              <a:rPr lang="en-US" altLang="zh-TW" dirty="0"/>
              <a:t>]</a:t>
            </a:r>
            <a:r>
              <a:rPr lang="zh-TW" altLang="en-US" dirty="0"/>
              <a:t>功能表開啟</a:t>
            </a:r>
            <a:r>
              <a:rPr lang="en-US" altLang="zh-TW" dirty="0"/>
              <a:t>[</a:t>
            </a:r>
            <a:r>
              <a:rPr lang="zh-TW" altLang="en-US" dirty="0"/>
              <a:t>檔案總管</a:t>
            </a:r>
            <a:r>
              <a:rPr lang="en-US" altLang="zh-TW" dirty="0"/>
              <a:t>]</a:t>
            </a:r>
            <a:r>
              <a:rPr lang="zh-TW" altLang="en-US" dirty="0"/>
              <a:t>，或按</a:t>
            </a:r>
            <a:r>
              <a:rPr lang="en-US" altLang="zh-TW" dirty="0"/>
              <a:t>Windows </a:t>
            </a:r>
            <a:r>
              <a:rPr lang="zh-TW" altLang="en-US" dirty="0"/>
              <a:t>鍵 </a:t>
            </a:r>
            <a:r>
              <a:rPr lang="en-US" altLang="zh-TW" dirty="0"/>
              <a:t>+ E</a:t>
            </a:r>
            <a:r>
              <a:rPr lang="zh-TW" altLang="en-US" dirty="0"/>
              <a:t>。</a:t>
            </a:r>
          </a:p>
          <a:p>
            <a:r>
              <a:rPr lang="zh-TW" altLang="en-US" dirty="0"/>
              <a:t>從左窗格選取</a:t>
            </a:r>
            <a:r>
              <a:rPr lang="en-US" altLang="zh-TW" dirty="0"/>
              <a:t>[</a:t>
            </a:r>
            <a:r>
              <a:rPr lang="zh-TW" altLang="en-US" dirty="0"/>
              <a:t>本</a:t>
            </a:r>
            <a:r>
              <a:rPr lang="zh-TW" altLang="en-US" b="1" dirty="0"/>
              <a:t>機</a:t>
            </a:r>
            <a:r>
              <a:rPr lang="en-US" altLang="zh-TW" dirty="0"/>
              <a:t>]</a:t>
            </a:r>
            <a:r>
              <a:rPr lang="zh-TW" altLang="en-US" dirty="0"/>
              <a:t>。 然後，在</a:t>
            </a:r>
            <a:r>
              <a:rPr lang="en-US" altLang="zh-TW" dirty="0"/>
              <a:t>[</a:t>
            </a:r>
            <a:r>
              <a:rPr lang="zh-TW" altLang="en-US" dirty="0"/>
              <a:t>電腦</a:t>
            </a:r>
            <a:r>
              <a:rPr lang="en-US" altLang="zh-TW" dirty="0"/>
              <a:t>] </a:t>
            </a:r>
            <a:r>
              <a:rPr lang="zh-TW" altLang="en-US" dirty="0"/>
              <a:t>索引標籤中，選取</a:t>
            </a:r>
            <a:r>
              <a:rPr lang="en-US" altLang="zh-TW" dirty="0"/>
              <a:t>[</a:t>
            </a:r>
            <a:r>
              <a:rPr lang="zh-TW" altLang="en-US" dirty="0"/>
              <a:t>對應</a:t>
            </a:r>
            <a:r>
              <a:rPr lang="zh-TW" altLang="en-US" b="1" dirty="0"/>
              <a:t>網路磁碟機</a:t>
            </a:r>
            <a:r>
              <a:rPr lang="en-US" altLang="zh-TW" dirty="0"/>
              <a:t>]</a:t>
            </a:r>
            <a:r>
              <a:rPr lang="zh-TW" altLang="en-US" dirty="0"/>
              <a:t>。</a:t>
            </a:r>
          </a:p>
          <a:p>
            <a:r>
              <a:rPr lang="zh-TW" altLang="en-US" dirty="0"/>
              <a:t>在</a:t>
            </a:r>
            <a:r>
              <a:rPr lang="en-US" altLang="zh-TW" dirty="0"/>
              <a:t>[</a:t>
            </a:r>
            <a:r>
              <a:rPr lang="zh-TW" altLang="en-US" b="1" dirty="0"/>
              <a:t>磁碟機</a:t>
            </a:r>
            <a:r>
              <a:rPr lang="en-US" altLang="zh-TW" dirty="0"/>
              <a:t>] </a:t>
            </a:r>
            <a:r>
              <a:rPr lang="zh-TW" altLang="en-US" dirty="0"/>
              <a:t>清單中，選取</a:t>
            </a:r>
            <a:r>
              <a:rPr lang="zh-TW" altLang="en-US" b="1" dirty="0"/>
              <a:t>磁碟機</a:t>
            </a:r>
            <a:r>
              <a:rPr lang="zh-TW" altLang="en-US" dirty="0"/>
              <a:t>代號。 </a:t>
            </a:r>
            <a:r>
              <a:rPr lang="en-US" altLang="zh-TW" dirty="0"/>
              <a:t>...</a:t>
            </a:r>
          </a:p>
          <a:p>
            <a:r>
              <a:rPr lang="zh-TW" altLang="en-US" dirty="0"/>
              <a:t>在</a:t>
            </a:r>
            <a:r>
              <a:rPr lang="en-US" altLang="zh-TW" dirty="0"/>
              <a:t>[</a:t>
            </a:r>
            <a:r>
              <a:rPr lang="zh-TW" altLang="en-US" dirty="0"/>
              <a:t>資料夾</a:t>
            </a:r>
            <a:r>
              <a:rPr lang="en-US" altLang="zh-TW" dirty="0"/>
              <a:t>] </a:t>
            </a:r>
            <a:r>
              <a:rPr lang="zh-TW" altLang="en-US" dirty="0"/>
              <a:t>方塊中，輸入資料夾或電腦的路徑，或選取</a:t>
            </a:r>
            <a:r>
              <a:rPr lang="en-US" altLang="zh-TW" dirty="0"/>
              <a:t>[</a:t>
            </a:r>
            <a:r>
              <a:rPr lang="zh-TW" altLang="en-US" dirty="0"/>
              <a:t>瀏覽</a:t>
            </a:r>
            <a:r>
              <a:rPr lang="en-US" altLang="zh-TW" dirty="0"/>
              <a:t>] </a:t>
            </a:r>
            <a:r>
              <a:rPr lang="zh-TW" altLang="en-US" dirty="0"/>
              <a:t>來尋找資料夾或電腦。 </a:t>
            </a:r>
            <a:r>
              <a:rPr lang="en-US" altLang="zh-TW" dirty="0"/>
              <a:t>...</a:t>
            </a:r>
          </a:p>
          <a:p>
            <a:r>
              <a:rPr lang="zh-TW" altLang="en-US" dirty="0"/>
              <a:t>選取</a:t>
            </a:r>
            <a:r>
              <a:rPr lang="en-US" altLang="zh-TW" dirty="0"/>
              <a:t>[</a:t>
            </a:r>
            <a:r>
              <a:rPr lang="zh-TW" altLang="en-US" dirty="0"/>
              <a:t>完成</a:t>
            </a:r>
            <a:r>
              <a:rPr lang="en-US" altLang="zh-TW" dirty="0"/>
              <a:t>]</a:t>
            </a:r>
            <a:r>
              <a:rPr lang="zh-TW" altLang="en-US" dirty="0"/>
              <a:t>。</a:t>
            </a:r>
          </a:p>
          <a:p>
            <a:endParaRPr lang="zh-TW" altLang="en-US" dirty="0"/>
          </a:p>
        </p:txBody>
      </p:sp>
    </p:spTree>
    <p:extLst>
      <p:ext uri="{BB962C8B-B14F-4D97-AF65-F5344CB8AC3E}">
        <p14:creationId xmlns:p14="http://schemas.microsoft.com/office/powerpoint/2010/main" val="30948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建立群組</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046" y="1268413"/>
            <a:ext cx="6378084" cy="4525962"/>
          </a:xfrm>
        </p:spPr>
      </p:pic>
    </p:spTree>
    <p:extLst>
      <p:ext uri="{BB962C8B-B14F-4D97-AF65-F5344CB8AC3E}">
        <p14:creationId xmlns:p14="http://schemas.microsoft.com/office/powerpoint/2010/main" val="1443887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設置群組權限</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966" y="1268413"/>
            <a:ext cx="3758244" cy="4525962"/>
          </a:xfrm>
        </p:spPr>
      </p:pic>
    </p:spTree>
    <p:extLst>
      <p:ext uri="{BB962C8B-B14F-4D97-AF65-F5344CB8AC3E}">
        <p14:creationId xmlns:p14="http://schemas.microsoft.com/office/powerpoint/2010/main" val="259700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開啟</a:t>
            </a:r>
            <a:r>
              <a:rPr lang="en-US" altLang="zh-TW" dirty="0" smtClean="0"/>
              <a:t>Hyper-V 2/2</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350" y="1268413"/>
            <a:ext cx="6089476" cy="4525962"/>
          </a:xfrm>
        </p:spPr>
      </p:pic>
    </p:spTree>
    <p:extLst>
      <p:ext uri="{BB962C8B-B14F-4D97-AF65-F5344CB8AC3E}">
        <p14:creationId xmlns:p14="http://schemas.microsoft.com/office/powerpoint/2010/main" val="4077018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b="0" dirty="0"/>
              <a:t>Packet Tracer</a:t>
            </a:r>
            <a:br>
              <a:rPr lang="zh-TW" altLang="zh-TW" b="0" dirty="0"/>
            </a:br>
            <a:endParaRPr lang="zh-TW" altLang="en-US" dirty="0"/>
          </a:p>
        </p:txBody>
      </p:sp>
      <p:sp>
        <p:nvSpPr>
          <p:cNvPr id="3" name="內容版面配置區 2"/>
          <p:cNvSpPr>
            <a:spLocks noGrp="1"/>
          </p:cNvSpPr>
          <p:nvPr>
            <p:ph idx="1"/>
          </p:nvPr>
        </p:nvSpPr>
        <p:spPr/>
        <p:txBody>
          <a:bodyPr/>
          <a:lstStyle/>
          <a:p>
            <a:r>
              <a:rPr lang="en-US" altLang="zh-TW" b="1" dirty="0"/>
              <a:t>Packet Tracer</a:t>
            </a:r>
            <a:r>
              <a:rPr lang="zh-TW" altLang="en-US" dirty="0"/>
              <a:t>是由</a:t>
            </a:r>
            <a:r>
              <a:rPr lang="zh-TW" altLang="en-US" dirty="0">
                <a:hlinkClick r:id="rId2" tooltip="思科系統"/>
              </a:rPr>
              <a:t>思科系統</a:t>
            </a:r>
            <a:r>
              <a:rPr lang="zh-TW" altLang="en-US" dirty="0"/>
              <a:t>設計的</a:t>
            </a:r>
            <a:r>
              <a:rPr lang="zh-TW" altLang="en-US" dirty="0">
                <a:hlinkClick r:id="rId3" tooltip="跨平臺"/>
              </a:rPr>
              <a:t>跨平台</a:t>
            </a:r>
            <a:r>
              <a:rPr lang="zh-TW" altLang="en-US" dirty="0"/>
              <a:t>視覺化</a:t>
            </a:r>
            <a:r>
              <a:rPr lang="zh-TW" altLang="en-US" dirty="0">
                <a:hlinkClick r:id="rId4" tooltip="仿真"/>
              </a:rPr>
              <a:t>仿真</a:t>
            </a:r>
            <a:r>
              <a:rPr lang="zh-TW" altLang="en-US" dirty="0"/>
              <a:t>工具，它允許使用者建立</a:t>
            </a:r>
            <a:r>
              <a:rPr lang="zh-TW" altLang="en-US" dirty="0">
                <a:hlinkClick r:id="rId5" tooltip="網路拓撲"/>
              </a:rPr>
              <a:t>網路拓撲</a:t>
            </a:r>
            <a:r>
              <a:rPr lang="zh-TW" altLang="en-US" dirty="0"/>
              <a:t>以模仿</a:t>
            </a:r>
            <a:r>
              <a:rPr lang="zh-TW" altLang="en-US" dirty="0">
                <a:hlinkClick r:id="rId6" tooltip="電腦網路"/>
              </a:rPr>
              <a:t>電腦網路</a:t>
            </a:r>
            <a:r>
              <a:rPr lang="zh-TW" altLang="en-US" dirty="0"/>
              <a:t>和使用命令行介面來類比組態思科路由器和交換機。</a:t>
            </a:r>
            <a:r>
              <a:rPr lang="en-US" altLang="zh-TW" dirty="0"/>
              <a:t>Packet Tracer</a:t>
            </a:r>
            <a:r>
              <a:rPr lang="zh-TW" altLang="en-US" dirty="0"/>
              <a:t>的使用者介面為拖放式，允許使用者根據自己的需要添加和刪除類比的網路裝置。該軟體主要面向參加</a:t>
            </a:r>
            <a:r>
              <a:rPr lang="zh-TW" altLang="en-US" dirty="0">
                <a:hlinkClick r:id="rId7" tooltip="思科認證網路工程師"/>
              </a:rPr>
              <a:t>思科認證網路工程師</a:t>
            </a:r>
            <a:r>
              <a:rPr lang="zh-TW" altLang="en-US" dirty="0"/>
              <a:t>認證考試的學生，作為他們備考</a:t>
            </a:r>
            <a:r>
              <a:rPr lang="zh-TW" altLang="en-US" dirty="0">
                <a:hlinkClick r:id="rId7" tooltip="思科認證網路工程師"/>
              </a:rPr>
              <a:t>思科認證網路工程師</a:t>
            </a:r>
            <a:r>
              <a:rPr lang="zh-TW" altLang="en-US" dirty="0"/>
              <a:t>認證考試的學習工具</a:t>
            </a:r>
            <a:r>
              <a:rPr lang="en-US" altLang="zh-TW" baseline="30000" dirty="0">
                <a:hlinkClick r:id="rId8"/>
              </a:rPr>
              <a:t>[2]</a:t>
            </a:r>
            <a:r>
              <a:rPr lang="en-US" altLang="zh-TW" baseline="30000" dirty="0">
                <a:hlinkClick r:id="rId9"/>
              </a:rPr>
              <a:t>[1]</a:t>
            </a:r>
            <a:r>
              <a:rPr lang="zh-TW" altLang="en-US" dirty="0"/>
              <a:t>。</a:t>
            </a:r>
          </a:p>
        </p:txBody>
      </p:sp>
    </p:spTree>
    <p:extLst>
      <p:ext uri="{BB962C8B-B14F-4D97-AF65-F5344CB8AC3E}">
        <p14:creationId xmlns:p14="http://schemas.microsoft.com/office/powerpoint/2010/main" val="291447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432" y="260648"/>
            <a:ext cx="7573175" cy="5904656"/>
          </a:xfrm>
        </p:spPr>
      </p:pic>
    </p:spTree>
    <p:extLst>
      <p:ext uri="{BB962C8B-B14F-4D97-AF65-F5344CB8AC3E}">
        <p14:creationId xmlns:p14="http://schemas.microsoft.com/office/powerpoint/2010/main" val="3892513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0"/>
            <a:ext cx="7482533" cy="5805264"/>
          </a:xfrm>
        </p:spPr>
      </p:pic>
    </p:spTree>
    <p:extLst>
      <p:ext uri="{BB962C8B-B14F-4D97-AF65-F5344CB8AC3E}">
        <p14:creationId xmlns:p14="http://schemas.microsoft.com/office/powerpoint/2010/main" val="2721386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476672"/>
            <a:ext cx="6801109" cy="5793827"/>
          </a:xfrm>
        </p:spPr>
      </p:pic>
    </p:spTree>
    <p:extLst>
      <p:ext uri="{BB962C8B-B14F-4D97-AF65-F5344CB8AC3E}">
        <p14:creationId xmlns:p14="http://schemas.microsoft.com/office/powerpoint/2010/main" val="1812185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763" y="1650206"/>
            <a:ext cx="7486650" cy="3762375"/>
          </a:xfrm>
        </p:spPr>
      </p:pic>
    </p:spTree>
    <p:extLst>
      <p:ext uri="{BB962C8B-B14F-4D97-AF65-F5344CB8AC3E}">
        <p14:creationId xmlns:p14="http://schemas.microsoft.com/office/powerpoint/2010/main" val="367887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188" y="1268413"/>
            <a:ext cx="7275799" cy="4525962"/>
          </a:xfrm>
        </p:spPr>
      </p:pic>
    </p:spTree>
    <p:extLst>
      <p:ext uri="{BB962C8B-B14F-4D97-AF65-F5344CB8AC3E}">
        <p14:creationId xmlns:p14="http://schemas.microsoft.com/office/powerpoint/2010/main" val="1754274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1330"/>
            <a:ext cx="5904656" cy="6007989"/>
          </a:xfrm>
        </p:spPr>
      </p:pic>
    </p:spTree>
    <p:extLst>
      <p:ext uri="{BB962C8B-B14F-4D97-AF65-F5344CB8AC3E}">
        <p14:creationId xmlns:p14="http://schemas.microsoft.com/office/powerpoint/2010/main" val="1089552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663" y="2817019"/>
            <a:ext cx="6800850" cy="1428750"/>
          </a:xfrm>
        </p:spPr>
      </p:pic>
      <p:sp>
        <p:nvSpPr>
          <p:cNvPr id="5" name="橢圓 4"/>
          <p:cNvSpPr/>
          <p:nvPr/>
        </p:nvSpPr>
        <p:spPr>
          <a:xfrm>
            <a:off x="4572000" y="669196"/>
            <a:ext cx="4248472" cy="2207240"/>
          </a:xfrm>
          <a:prstGeom prst="ellipse">
            <a:avLst/>
          </a:prstGeom>
          <a:solidFill>
            <a:srgbClr val="FFC000"/>
          </a:solidFill>
          <a:ln w="12700">
            <a:solidFill>
              <a:schemeClr val="bg1"/>
            </a:solidFill>
          </a:ln>
          <a:effectLst>
            <a:outerShdw blurRad="50800" dist="38100" dir="2700000" algn="tl" rotWithShape="0">
              <a:prstClr val="black">
                <a:alpha val="40000"/>
              </a:prstClr>
            </a:outerShdw>
          </a:effectLst>
        </p:spPr>
        <p:txBody>
          <a:bodyPr wrap="square" rtlCol="0" anchor="ctr">
            <a:spAutoFit/>
          </a:bodyPr>
          <a:lstStyle/>
          <a:p>
            <a:r>
              <a:rPr lang="en-US" altLang="zh-TW" sz="1600" dirty="0" smtClean="0"/>
              <a:t>1.</a:t>
            </a:r>
            <a:r>
              <a:rPr lang="zh-TW" altLang="en-US" sz="1600" dirty="0" smtClean="0"/>
              <a:t>點</a:t>
            </a:r>
            <a:r>
              <a:rPr lang="zh-TW" altLang="en-US" sz="1600" dirty="0"/>
              <a:t>擊</a:t>
            </a:r>
            <a:r>
              <a:rPr lang="en-US" altLang="zh-TW" sz="1600" dirty="0"/>
              <a:t>【</a:t>
            </a:r>
            <a:r>
              <a:rPr lang="zh-TW" altLang="en-US" sz="1600" dirty="0"/>
              <a:t>線材</a:t>
            </a:r>
            <a:r>
              <a:rPr lang="en-US" altLang="zh-TW" sz="1600" dirty="0"/>
              <a:t>】</a:t>
            </a:r>
          </a:p>
          <a:p>
            <a:r>
              <a:rPr lang="en-US" altLang="zh-TW" sz="1600" dirty="0" smtClean="0"/>
              <a:t>2.</a:t>
            </a:r>
            <a:r>
              <a:rPr lang="zh-TW" altLang="en-US" sz="1600" dirty="0" smtClean="0"/>
              <a:t>選擇</a:t>
            </a:r>
            <a:r>
              <a:rPr lang="zh-TW" altLang="en-US" sz="1600" dirty="0"/>
              <a:t>正確的線材</a:t>
            </a:r>
          </a:p>
          <a:p>
            <a:r>
              <a:rPr lang="en-US" altLang="zh-TW" sz="1600" dirty="0" smtClean="0"/>
              <a:t>3.</a:t>
            </a:r>
            <a:r>
              <a:rPr lang="zh-TW" altLang="en-US" sz="1600" dirty="0" smtClean="0"/>
              <a:t>點</a:t>
            </a:r>
            <a:r>
              <a:rPr lang="zh-TW" altLang="en-US" sz="1600" dirty="0"/>
              <a:t>擊一個設備並選擇正確的介面</a:t>
            </a:r>
          </a:p>
          <a:p>
            <a:r>
              <a:rPr lang="en-US" altLang="zh-TW" sz="1600" dirty="0" smtClean="0"/>
              <a:t>4.</a:t>
            </a:r>
            <a:r>
              <a:rPr lang="zh-TW" altLang="en-US" sz="1600" dirty="0" smtClean="0"/>
              <a:t>點</a:t>
            </a:r>
            <a:r>
              <a:rPr lang="zh-TW" altLang="en-US" sz="1600" dirty="0"/>
              <a:t>擊另一台設備並選擇正確的介面</a:t>
            </a:r>
          </a:p>
        </p:txBody>
      </p:sp>
    </p:spTree>
    <p:extLst>
      <p:ext uri="{BB962C8B-B14F-4D97-AF65-F5344CB8AC3E}">
        <p14:creationId xmlns:p14="http://schemas.microsoft.com/office/powerpoint/2010/main" val="4262189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Cisco IOS</a:t>
            </a:r>
            <a:endParaRPr lang="zh-TW" altLang="en-US" dirty="0"/>
          </a:p>
        </p:txBody>
      </p:sp>
      <p:sp>
        <p:nvSpPr>
          <p:cNvPr id="3" name="內容版面配置區 2"/>
          <p:cNvSpPr>
            <a:spLocks noGrp="1"/>
          </p:cNvSpPr>
          <p:nvPr>
            <p:ph idx="1"/>
          </p:nvPr>
        </p:nvSpPr>
        <p:spPr/>
        <p:txBody>
          <a:bodyPr/>
          <a:lstStyle/>
          <a:p>
            <a:r>
              <a:rPr lang="en-US" altLang="zh-TW" b="1" dirty="0"/>
              <a:t>Cisco IOS</a:t>
            </a:r>
            <a:r>
              <a:rPr lang="zh-TW" altLang="en-US" dirty="0"/>
              <a:t>，最早稱為</a:t>
            </a:r>
            <a:r>
              <a:rPr lang="zh-TW" altLang="en-US" b="1" dirty="0"/>
              <a:t>網際網路作業系統</a:t>
            </a:r>
            <a:r>
              <a:rPr lang="zh-TW" altLang="en-US" dirty="0"/>
              <a:t>（英語：</a:t>
            </a:r>
            <a:r>
              <a:rPr lang="en-US" altLang="zh-TW" dirty="0"/>
              <a:t>Internetwork Operating System</a:t>
            </a:r>
            <a:r>
              <a:rPr lang="zh-TW" altLang="en-US" dirty="0"/>
              <a:t>，簡稱</a:t>
            </a:r>
            <a:r>
              <a:rPr lang="en-US" altLang="zh-TW" b="1" dirty="0"/>
              <a:t>IOS</a:t>
            </a:r>
            <a:r>
              <a:rPr lang="zh-TW" altLang="en-US" dirty="0"/>
              <a:t>）是</a:t>
            </a:r>
            <a:r>
              <a:rPr lang="zh-TW" altLang="en-US" dirty="0">
                <a:hlinkClick r:id="rId2" tooltip="思科公司"/>
              </a:rPr>
              <a:t>思科公司</a:t>
            </a:r>
            <a:r>
              <a:rPr lang="zh-TW" altLang="en-US" dirty="0"/>
              <a:t>（</a:t>
            </a:r>
            <a:r>
              <a:rPr lang="en-US" altLang="zh-TW" dirty="0"/>
              <a:t>Cisco System</a:t>
            </a:r>
            <a:r>
              <a:rPr lang="zh-TW" altLang="en-US" dirty="0"/>
              <a:t>）為其網路裝置開發的操作維護系統。使用者可以透過</a:t>
            </a:r>
            <a:r>
              <a:rPr lang="zh-TW" altLang="en-US" dirty="0">
                <a:hlinkClick r:id="rId3" tooltip="命令行介面"/>
              </a:rPr>
              <a:t>命令行介面</a:t>
            </a:r>
            <a:r>
              <a:rPr lang="zh-TW" altLang="en-US" dirty="0"/>
              <a:t>對網路裝置進行功能設定，提供的功能大致為以下幾點：</a:t>
            </a:r>
          </a:p>
          <a:p>
            <a:r>
              <a:rPr lang="zh-TW" altLang="en-US" dirty="0"/>
              <a:t>網路裝置及</a:t>
            </a:r>
            <a:r>
              <a:rPr lang="zh-TW" altLang="en-US" dirty="0">
                <a:hlinkClick r:id="rId4" tooltip="連接埠"/>
              </a:rPr>
              <a:t>連接埠</a:t>
            </a:r>
            <a:r>
              <a:rPr lang="zh-TW" altLang="en-US" dirty="0"/>
              <a:t>的功能參數設定</a:t>
            </a:r>
          </a:p>
          <a:p>
            <a:r>
              <a:rPr lang="zh-TW" altLang="en-US" dirty="0"/>
              <a:t>設定、執行</a:t>
            </a:r>
            <a:r>
              <a:rPr lang="zh-TW" altLang="en-US" dirty="0">
                <a:hlinkClick r:id="rId5" tooltip="網路協定"/>
              </a:rPr>
              <a:t>網路協定</a:t>
            </a:r>
            <a:r>
              <a:rPr lang="zh-TW" altLang="en-US" dirty="0"/>
              <a:t>與網路功能</a:t>
            </a:r>
          </a:p>
          <a:p>
            <a:r>
              <a:rPr lang="zh-TW" altLang="en-US" dirty="0"/>
              <a:t>裝置之間資料傳輸</a:t>
            </a:r>
          </a:p>
          <a:p>
            <a:r>
              <a:rPr lang="zh-TW" altLang="en-US" dirty="0"/>
              <a:t>安全管理設定</a:t>
            </a:r>
          </a:p>
          <a:p>
            <a:endParaRPr lang="zh-TW" altLang="en-US" dirty="0"/>
          </a:p>
        </p:txBody>
      </p:sp>
    </p:spTree>
    <p:extLst>
      <p:ext uri="{BB962C8B-B14F-4D97-AF65-F5344CB8AC3E}">
        <p14:creationId xmlns:p14="http://schemas.microsoft.com/office/powerpoint/2010/main" val="2256927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命令列介面</a:t>
            </a:r>
          </a:p>
        </p:txBody>
      </p:sp>
      <p:sp>
        <p:nvSpPr>
          <p:cNvPr id="3" name="內容版面配置區 2"/>
          <p:cNvSpPr>
            <a:spLocks noGrp="1"/>
          </p:cNvSpPr>
          <p:nvPr>
            <p:ph idx="1"/>
          </p:nvPr>
        </p:nvSpPr>
        <p:spPr/>
        <p:txBody>
          <a:bodyPr/>
          <a:lstStyle/>
          <a:p>
            <a:r>
              <a:rPr lang="zh-TW" altLang="en-US" b="1" dirty="0"/>
              <a:t>命令列介面</a:t>
            </a:r>
            <a:r>
              <a:rPr lang="zh-TW" altLang="en-US" dirty="0"/>
              <a:t>（英語：</a:t>
            </a:r>
            <a:r>
              <a:rPr lang="en-US" altLang="zh-TW" b="1" dirty="0"/>
              <a:t>C</a:t>
            </a:r>
            <a:r>
              <a:rPr lang="en-US" altLang="zh-TW" dirty="0"/>
              <a:t>ommand-</a:t>
            </a:r>
            <a:r>
              <a:rPr lang="en-US" altLang="zh-TW" b="1" dirty="0"/>
              <a:t>L</a:t>
            </a:r>
            <a:r>
              <a:rPr lang="en-US" altLang="zh-TW" dirty="0"/>
              <a:t>ine </a:t>
            </a:r>
            <a:r>
              <a:rPr lang="en-US" altLang="zh-TW" b="1" dirty="0"/>
              <a:t>I</a:t>
            </a:r>
            <a:r>
              <a:rPr lang="en-US" altLang="zh-TW" dirty="0"/>
              <a:t>nterface</a:t>
            </a:r>
            <a:r>
              <a:rPr lang="zh-TW" altLang="en-US" dirty="0"/>
              <a:t>，縮寫：</a:t>
            </a:r>
            <a:r>
              <a:rPr lang="en-US" altLang="zh-TW" b="1" dirty="0"/>
              <a:t>CLI</a:t>
            </a:r>
            <a:r>
              <a:rPr lang="zh-TW" altLang="en-US" dirty="0"/>
              <a:t>）是在</a:t>
            </a:r>
            <a:r>
              <a:rPr lang="zh-TW" altLang="en-US" dirty="0">
                <a:hlinkClick r:id="rId2" tooltip="圖形使用者介面"/>
              </a:rPr>
              <a:t>圖形使用者介面</a:t>
            </a:r>
            <a:r>
              <a:rPr lang="zh-TW" altLang="en-US" dirty="0"/>
              <a:t>得到普及之前使用最為廣泛的</a:t>
            </a:r>
            <a:r>
              <a:rPr lang="zh-TW" altLang="en-US" dirty="0">
                <a:hlinkClick r:id="rId3" tooltip="使用者介面"/>
              </a:rPr>
              <a:t>使用者介面</a:t>
            </a:r>
            <a:r>
              <a:rPr lang="zh-TW" altLang="en-US" dirty="0"/>
              <a:t>，它通常不支援</a:t>
            </a:r>
            <a:r>
              <a:rPr lang="zh-TW" altLang="en-US" dirty="0">
                <a:hlinkClick r:id="rId4" tooltip="滑鼠"/>
              </a:rPr>
              <a:t>滑鼠</a:t>
            </a:r>
            <a:r>
              <a:rPr lang="zh-TW" altLang="en-US" dirty="0"/>
              <a:t>，使用者通過</a:t>
            </a:r>
            <a:r>
              <a:rPr lang="zh-TW" altLang="en-US" dirty="0">
                <a:hlinkClick r:id="rId5" tooltip="鍵盤"/>
              </a:rPr>
              <a:t>鍵盤</a:t>
            </a:r>
            <a:r>
              <a:rPr lang="zh-TW" altLang="en-US" dirty="0"/>
              <a:t>輸入指令，電腦接收到指令後，予以執行。也有人稱之為</a:t>
            </a:r>
            <a:r>
              <a:rPr lang="zh-TW" altLang="en-US" b="1" dirty="0"/>
              <a:t>文字使用者介面</a:t>
            </a:r>
            <a:r>
              <a:rPr lang="zh-TW" altLang="en-US" dirty="0"/>
              <a:t>（</a:t>
            </a:r>
            <a:r>
              <a:rPr lang="en-US" altLang="zh-TW" dirty="0"/>
              <a:t>character user interface, CUI</a:t>
            </a:r>
            <a:r>
              <a:rPr lang="zh-TW" altLang="en-US" dirty="0"/>
              <a:t>）。</a:t>
            </a:r>
          </a:p>
        </p:txBody>
      </p:sp>
    </p:spTree>
    <p:extLst>
      <p:ext uri="{BB962C8B-B14F-4D97-AF65-F5344CB8AC3E}">
        <p14:creationId xmlns:p14="http://schemas.microsoft.com/office/powerpoint/2010/main" val="79974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Heper</a:t>
            </a:r>
            <a:r>
              <a:rPr lang="en-US" altLang="zh-TW" dirty="0" smtClean="0"/>
              <a:t>-V </a:t>
            </a:r>
            <a:r>
              <a:rPr lang="zh-TW" altLang="en-US" dirty="0" smtClean="0"/>
              <a:t>問題解決 </a:t>
            </a:r>
            <a:r>
              <a:rPr lang="en-US" altLang="zh-TW" dirty="0" smtClean="0"/>
              <a:t>1/7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315" y="1268413"/>
            <a:ext cx="6863546" cy="4525962"/>
          </a:xfrm>
        </p:spPr>
      </p:pic>
    </p:spTree>
    <p:extLst>
      <p:ext uri="{BB962C8B-B14F-4D97-AF65-F5344CB8AC3E}">
        <p14:creationId xmlns:p14="http://schemas.microsoft.com/office/powerpoint/2010/main" val="3565861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命令列介面</a:t>
            </a:r>
            <a:r>
              <a:rPr lang="zh-TW" altLang="en-US" dirty="0" smtClean="0"/>
              <a:t>簡介</a:t>
            </a:r>
            <a:r>
              <a:rPr lang="zh-TW" altLang="en-US" dirty="0"/>
              <a:t/>
            </a:r>
            <a:br>
              <a:rPr lang="zh-TW" altLang="en-US" dirty="0"/>
            </a:br>
            <a:endParaRPr lang="zh-TW" altLang="en-US" dirty="0"/>
          </a:p>
        </p:txBody>
      </p:sp>
      <p:sp>
        <p:nvSpPr>
          <p:cNvPr id="3" name="內容版面配置區 2"/>
          <p:cNvSpPr>
            <a:spLocks noGrp="1"/>
          </p:cNvSpPr>
          <p:nvPr>
            <p:ph idx="1"/>
          </p:nvPr>
        </p:nvSpPr>
        <p:spPr/>
        <p:txBody>
          <a:bodyPr/>
          <a:lstStyle/>
          <a:p>
            <a:pPr marL="0" indent="0">
              <a:buNone/>
            </a:pPr>
            <a:endParaRPr lang="zh-TW" altLang="en-US" sz="1800" dirty="0"/>
          </a:p>
          <a:p>
            <a:pPr marL="0" indent="0">
              <a:buNone/>
            </a:pPr>
            <a:r>
              <a:rPr lang="zh-TW" altLang="en-US" sz="1800" dirty="0"/>
              <a:t>通常認為，命令列介面（</a:t>
            </a:r>
            <a:r>
              <a:rPr lang="en-US" altLang="zh-TW" sz="1800" dirty="0"/>
              <a:t>CLI</a:t>
            </a:r>
            <a:r>
              <a:rPr lang="zh-TW" altLang="en-US" sz="1800" dirty="0"/>
              <a:t>）沒有圖形使用者介面（</a:t>
            </a:r>
            <a:r>
              <a:rPr lang="en-US" altLang="zh-TW" sz="1800" dirty="0"/>
              <a:t>GUI</a:t>
            </a:r>
            <a:r>
              <a:rPr lang="zh-TW" altLang="en-US" sz="1800" dirty="0"/>
              <a:t>）那麼方便使用者操作。因為，命令列介面的軟體通常需要使用者記憶操作的命令，但是，由於其本身的特點，命令列介面要較圖形使用者介面節約電腦系統的資源。在熟記命令的前提下，使用命令列介面往往要較使用圖形使用者介面的操作速度要快。所以，在現在的圖形使用者介面的作業系統中，通常都保留著可選的命令列介面。</a:t>
            </a:r>
          </a:p>
          <a:p>
            <a:endParaRPr lang="zh-TW" altLang="en-US" sz="1800" dirty="0"/>
          </a:p>
          <a:p>
            <a:r>
              <a:rPr lang="zh-TW" altLang="en-US" sz="1800" dirty="0"/>
              <a:t>雖然現在許多電腦系統都提供了圖形化的操作方式，但是卻都沒有因而停止提供文字模式的命令列操作方式，相反的，許多系統反而更加強這部份的功能，例如</a:t>
            </a:r>
            <a:r>
              <a:rPr lang="en-US" altLang="zh-TW" sz="1800" dirty="0"/>
              <a:t>Windows</a:t>
            </a:r>
            <a:r>
              <a:rPr lang="zh-TW" altLang="en-US" sz="1800" dirty="0"/>
              <a:t>就不只加強了操作命令的功能和數量，也一直在改善</a:t>
            </a:r>
            <a:r>
              <a:rPr lang="en-US" altLang="zh-TW" sz="1800" dirty="0"/>
              <a:t>Shell Programming</a:t>
            </a:r>
            <a:r>
              <a:rPr lang="zh-TW" altLang="en-US" sz="1800" dirty="0"/>
              <a:t>的方式。而之所以要加強、改善，自然是因為不夠好；作業系統的圖形化操作方式對單一使用者端電腦的操作，已經相當方便，但如果是一群使用者端電腦，或者是</a:t>
            </a:r>
            <a:r>
              <a:rPr lang="en-US" altLang="zh-TW" sz="1800" dirty="0"/>
              <a:t>24</a:t>
            </a:r>
            <a:r>
              <a:rPr lang="zh-TW" altLang="en-US" sz="1800" dirty="0"/>
              <a:t>小時運作的伺服器電腦及路由器、交換器等電信裝置，圖形化操作方式有時會力有未逮，所以需要不斷增強命令列介面的手稿語言和巨集語言來提供豐富的控制與自動化的系統管理能力，例如</a:t>
            </a:r>
            <a:r>
              <a:rPr lang="en-US" altLang="zh-TW" sz="1800" dirty="0"/>
              <a:t>Linux</a:t>
            </a:r>
            <a:r>
              <a:rPr lang="zh-TW" altLang="en-US" sz="1800" dirty="0"/>
              <a:t>系統的</a:t>
            </a:r>
            <a:r>
              <a:rPr lang="en-US" altLang="zh-TW" sz="1800" dirty="0"/>
              <a:t>Bash</a:t>
            </a:r>
            <a:r>
              <a:rPr lang="zh-TW" altLang="en-US" sz="1800" dirty="0"/>
              <a:t>或是</a:t>
            </a:r>
            <a:r>
              <a:rPr lang="en-US" altLang="zh-TW" sz="1800" dirty="0"/>
              <a:t>Windows</a:t>
            </a:r>
            <a:r>
              <a:rPr lang="zh-TW" altLang="en-US" sz="1800" dirty="0"/>
              <a:t>系統的</a:t>
            </a:r>
            <a:r>
              <a:rPr lang="en-US" altLang="zh-TW" sz="1800" dirty="0"/>
              <a:t>Windows PowerShell</a:t>
            </a:r>
            <a:r>
              <a:rPr lang="zh-TW" altLang="en-US" sz="1800" dirty="0"/>
              <a:t>。</a:t>
            </a:r>
          </a:p>
        </p:txBody>
      </p:sp>
    </p:spTree>
    <p:extLst>
      <p:ext uri="{BB962C8B-B14F-4D97-AF65-F5344CB8AC3E}">
        <p14:creationId xmlns:p14="http://schemas.microsoft.com/office/powerpoint/2010/main" val="217096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288" y="908720"/>
            <a:ext cx="8425184" cy="4885655"/>
          </a:xfrm>
        </p:spPr>
        <p:txBody>
          <a:bodyPr/>
          <a:lstStyle/>
          <a:p>
            <a:r>
              <a:rPr lang="zh-TW" altLang="en-US" dirty="0" smtClean="0"/>
              <a:t>實體目錄</a:t>
            </a:r>
            <a:endParaRPr lang="en-US" altLang="zh-TW" dirty="0" smtClean="0"/>
          </a:p>
          <a:p>
            <a:r>
              <a:rPr lang="en-US" altLang="zh-TW" dirty="0" smtClean="0"/>
              <a:t>1.</a:t>
            </a:r>
            <a:r>
              <a:rPr lang="zh-TW" altLang="en-US" dirty="0" smtClean="0"/>
              <a:t>架構</a:t>
            </a:r>
            <a:endParaRPr lang="en-US" altLang="zh-TW" dirty="0" smtClean="0"/>
          </a:p>
          <a:p>
            <a:r>
              <a:rPr lang="en-US" altLang="zh-TW" dirty="0" smtClean="0"/>
              <a:t>C company</a:t>
            </a:r>
          </a:p>
          <a:p>
            <a:r>
              <a:rPr lang="en-US" altLang="zh-TW" dirty="0"/>
              <a:t> </a:t>
            </a:r>
            <a:r>
              <a:rPr lang="en-US" altLang="zh-TW" dirty="0" smtClean="0"/>
              <a:t>      index.htm</a:t>
            </a:r>
          </a:p>
          <a:p>
            <a:r>
              <a:rPr lang="en-US" altLang="zh-TW" dirty="0"/>
              <a:t> </a:t>
            </a:r>
            <a:r>
              <a:rPr lang="en-US" altLang="zh-TW" dirty="0" smtClean="0"/>
              <a:t>      web</a:t>
            </a:r>
          </a:p>
          <a:p>
            <a:r>
              <a:rPr lang="en-US" altLang="zh-TW" dirty="0"/>
              <a:t> </a:t>
            </a:r>
            <a:r>
              <a:rPr lang="en-US" altLang="zh-TW" dirty="0" smtClean="0"/>
              <a:t>          index.htm</a:t>
            </a:r>
          </a:p>
          <a:p>
            <a:r>
              <a:rPr lang="en-US" altLang="zh-TW" dirty="0" smtClean="0"/>
              <a:t>2.</a:t>
            </a:r>
            <a:r>
              <a:rPr lang="zh-TW" altLang="en-US" dirty="0" smtClean="0"/>
              <a:t>要求</a:t>
            </a:r>
            <a:r>
              <a:rPr lang="en-US" altLang="zh-TW" dirty="0" smtClean="0"/>
              <a:t>:</a:t>
            </a:r>
          </a:p>
          <a:p>
            <a:r>
              <a:rPr lang="en-US" altLang="zh-TW" dirty="0" smtClean="0"/>
              <a:t>(1)</a:t>
            </a:r>
            <a:r>
              <a:rPr lang="zh-TW" altLang="en-US" dirty="0" smtClean="0"/>
              <a:t>輸入 </a:t>
            </a:r>
            <a:r>
              <a:rPr lang="en-US" altLang="zh-TW" dirty="0" smtClean="0"/>
              <a:t>http://192.168.123.1    company</a:t>
            </a:r>
            <a:r>
              <a:rPr lang="zh-TW" altLang="en-US" dirty="0" smtClean="0"/>
              <a:t>下的</a:t>
            </a:r>
            <a:r>
              <a:rPr lang="en-US" altLang="zh-TW" dirty="0" smtClean="0"/>
              <a:t>index.htm</a:t>
            </a:r>
          </a:p>
          <a:p>
            <a:r>
              <a:rPr lang="en-US" altLang="zh-TW" dirty="0" smtClean="0"/>
              <a:t>(2)</a:t>
            </a:r>
            <a:r>
              <a:rPr lang="zh-TW" altLang="en-US" dirty="0" smtClean="0"/>
              <a:t>輸入 </a:t>
            </a:r>
            <a:r>
              <a:rPr lang="en-US" altLang="zh-TW" dirty="0" smtClean="0"/>
              <a:t>http</a:t>
            </a:r>
            <a:r>
              <a:rPr lang="en-US" altLang="zh-TW" dirty="0"/>
              <a:t> </a:t>
            </a:r>
            <a:r>
              <a:rPr lang="en-US" altLang="zh-TW" dirty="0" smtClean="0"/>
              <a:t>://192.168.123.1 /web  </a:t>
            </a:r>
            <a:r>
              <a:rPr lang="en-US" altLang="zh-TW" dirty="0" err="1" smtClean="0"/>
              <a:t>web</a:t>
            </a:r>
            <a:r>
              <a:rPr lang="zh-TW" altLang="en-US" dirty="0" smtClean="0"/>
              <a:t>下的</a:t>
            </a:r>
            <a:r>
              <a:rPr lang="en-US" altLang="zh-TW" dirty="0"/>
              <a:t>index.htm</a:t>
            </a:r>
          </a:p>
          <a:p>
            <a:endParaRPr lang="zh-TW" altLang="en-US" dirty="0"/>
          </a:p>
        </p:txBody>
      </p:sp>
    </p:spTree>
    <p:extLst>
      <p:ext uri="{BB962C8B-B14F-4D97-AF65-F5344CB8AC3E}">
        <p14:creationId xmlns:p14="http://schemas.microsoft.com/office/powerpoint/2010/main" val="1299192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smtClean="0"/>
              <a:t>架構</a:t>
            </a:r>
            <a:endParaRPr lang="en-US" altLang="zh-TW" dirty="0" smtClean="0"/>
          </a:p>
          <a:p>
            <a:r>
              <a:rPr lang="en-US" altLang="zh-TW" dirty="0" smtClean="0"/>
              <a:t>C:</a:t>
            </a:r>
          </a:p>
          <a:p>
            <a:pPr marL="0" indent="0">
              <a:buNone/>
            </a:pPr>
            <a:r>
              <a:rPr lang="en-US" altLang="zh-TW" dirty="0" smtClean="0"/>
              <a:t>         company</a:t>
            </a:r>
          </a:p>
          <a:p>
            <a:pPr marL="0" indent="0">
              <a:buNone/>
            </a:pPr>
            <a:r>
              <a:rPr lang="en-US" altLang="zh-TW" dirty="0"/>
              <a:t> </a:t>
            </a:r>
            <a:r>
              <a:rPr lang="en-US" altLang="zh-TW" dirty="0" smtClean="0"/>
              <a:t>            web </a:t>
            </a:r>
          </a:p>
          <a:p>
            <a:pPr marL="0" indent="0">
              <a:buNone/>
            </a:pPr>
            <a:r>
              <a:rPr lang="en-US" altLang="zh-TW" dirty="0"/>
              <a:t> </a:t>
            </a:r>
            <a:r>
              <a:rPr lang="en-US" altLang="zh-TW" dirty="0" smtClean="0"/>
              <a:t>               HR</a:t>
            </a:r>
          </a:p>
          <a:p>
            <a:pPr marL="0" indent="0">
              <a:buNone/>
            </a:pPr>
            <a:r>
              <a:rPr lang="zh-TW" altLang="en-US" dirty="0"/>
              <a:t> </a:t>
            </a:r>
            <a:r>
              <a:rPr lang="zh-TW" altLang="en-US" dirty="0" smtClean="0"/>
              <a:t>               </a:t>
            </a:r>
            <a:r>
              <a:rPr lang="en-US" altLang="zh-TW" dirty="0" smtClean="0"/>
              <a:t>RD</a:t>
            </a:r>
          </a:p>
          <a:p>
            <a:pPr marL="0" indent="0">
              <a:buNone/>
            </a:pPr>
            <a:r>
              <a:rPr lang="zh-TW" altLang="en-US" dirty="0"/>
              <a:t> </a:t>
            </a:r>
            <a:r>
              <a:rPr lang="zh-TW" altLang="en-US" dirty="0" smtClean="0"/>
              <a:t>                   </a:t>
            </a:r>
            <a:r>
              <a:rPr lang="en-US" altLang="zh-TW" dirty="0" smtClean="0"/>
              <a:t>index.htm</a:t>
            </a:r>
          </a:p>
          <a:p>
            <a:pPr marL="0" indent="0">
              <a:buNone/>
            </a:pPr>
            <a:r>
              <a:rPr lang="en-US" altLang="zh-TW" dirty="0"/>
              <a:t> </a:t>
            </a:r>
            <a:r>
              <a:rPr lang="en-US" altLang="zh-TW" dirty="0" smtClean="0"/>
              <a:t>                Public</a:t>
            </a:r>
          </a:p>
          <a:p>
            <a:pPr marL="0" indent="0">
              <a:buNone/>
            </a:pPr>
            <a:r>
              <a:rPr lang="en-US" altLang="zh-TW" dirty="0"/>
              <a:t> </a:t>
            </a:r>
            <a:r>
              <a:rPr lang="en-US" altLang="zh-TW" dirty="0" smtClean="0"/>
              <a:t>                   index.htm</a:t>
            </a:r>
            <a:endParaRPr lang="zh-TW" altLang="en-US" dirty="0"/>
          </a:p>
        </p:txBody>
      </p:sp>
    </p:spTree>
    <p:extLst>
      <p:ext uri="{BB962C8B-B14F-4D97-AF65-F5344CB8AC3E}">
        <p14:creationId xmlns:p14="http://schemas.microsoft.com/office/powerpoint/2010/main" val="1119192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smtClean="0"/>
              <a:t>1.</a:t>
            </a:r>
            <a:r>
              <a:rPr lang="zh-TW" altLang="en-US" dirty="0" smtClean="0"/>
              <a:t>建立兩站台</a:t>
            </a:r>
            <a:endParaRPr lang="en-US" altLang="zh-TW" dirty="0" smtClean="0"/>
          </a:p>
          <a:p>
            <a:r>
              <a:rPr lang="en-US" altLang="zh-TW" dirty="0" smtClean="0"/>
              <a:t>2.</a:t>
            </a:r>
            <a:r>
              <a:rPr lang="zh-TW" altLang="en-US" dirty="0" smtClean="0"/>
              <a:t>利用不同的</a:t>
            </a:r>
            <a:r>
              <a:rPr lang="en-US" altLang="zh-TW" dirty="0" smtClean="0"/>
              <a:t>IP</a:t>
            </a:r>
            <a:r>
              <a:rPr lang="zh-TW" altLang="en-US" dirty="0" smtClean="0"/>
              <a:t>位址</a:t>
            </a:r>
            <a:r>
              <a:rPr lang="en-US" altLang="zh-TW" dirty="0" smtClean="0"/>
              <a:t>,</a:t>
            </a:r>
            <a:r>
              <a:rPr lang="zh-TW" altLang="en-US" dirty="0" smtClean="0"/>
              <a:t>區分兩個不同站台</a:t>
            </a:r>
            <a:endParaRPr lang="en-US" altLang="zh-TW" dirty="0" smtClean="0"/>
          </a:p>
          <a:p>
            <a:r>
              <a:rPr lang="en-US" altLang="zh-TW" dirty="0" smtClean="0"/>
              <a:t>3.</a:t>
            </a:r>
            <a:r>
              <a:rPr lang="zh-TW" altLang="en-US" dirty="0" smtClean="0"/>
              <a:t>輸入</a:t>
            </a:r>
            <a:r>
              <a:rPr lang="en-US" altLang="zh-TW" dirty="0" smtClean="0"/>
              <a:t> </a:t>
            </a:r>
          </a:p>
          <a:p>
            <a:r>
              <a:rPr lang="en-US" altLang="zh-TW" dirty="0" smtClean="0"/>
              <a:t>(1)http://192.168.123.1</a:t>
            </a:r>
          </a:p>
          <a:p>
            <a:r>
              <a:rPr lang="en-US" altLang="zh-TW" dirty="0" smtClean="0"/>
              <a:t>RDT</a:t>
            </a:r>
            <a:r>
              <a:rPr lang="zh-TW" altLang="en-US" dirty="0" smtClean="0"/>
              <a:t>下的</a:t>
            </a:r>
            <a:r>
              <a:rPr lang="en-US" altLang="zh-TW" dirty="0" smtClean="0"/>
              <a:t>index.htm</a:t>
            </a:r>
          </a:p>
          <a:p>
            <a:r>
              <a:rPr lang="en-US" altLang="zh-TW" dirty="0" smtClean="0"/>
              <a:t>(2)http</a:t>
            </a:r>
            <a:r>
              <a:rPr lang="en-US" altLang="zh-TW" dirty="0"/>
              <a:t>://</a:t>
            </a:r>
            <a:r>
              <a:rPr lang="en-US" altLang="zh-TW" dirty="0" smtClean="0"/>
              <a:t>192.168.123.11</a:t>
            </a:r>
          </a:p>
          <a:p>
            <a:r>
              <a:rPr lang="en-US" altLang="zh-TW" dirty="0" smtClean="0"/>
              <a:t>Public</a:t>
            </a:r>
            <a:r>
              <a:rPr lang="zh-TW" altLang="en-US" dirty="0" smtClean="0"/>
              <a:t>下</a:t>
            </a:r>
            <a:r>
              <a:rPr lang="en-US" altLang="zh-TW" dirty="0"/>
              <a:t>index.htm</a:t>
            </a:r>
          </a:p>
          <a:p>
            <a:endParaRPr lang="en-US" altLang="zh-TW" dirty="0"/>
          </a:p>
          <a:p>
            <a:endParaRPr lang="en-US" altLang="zh-TW" dirty="0" smtClean="0"/>
          </a:p>
          <a:p>
            <a:endParaRPr lang="zh-TW" altLang="en-US" dirty="0"/>
          </a:p>
        </p:txBody>
      </p:sp>
    </p:spTree>
    <p:extLst>
      <p:ext uri="{BB962C8B-B14F-4D97-AF65-F5344CB8AC3E}">
        <p14:creationId xmlns:p14="http://schemas.microsoft.com/office/powerpoint/2010/main" val="4206636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新增</a:t>
            </a:r>
            <a:r>
              <a:rPr lang="en-US" altLang="zh-TW" dirty="0" smtClean="0"/>
              <a:t>PORT8080</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8971" y="1268413"/>
            <a:ext cx="4882233" cy="4525962"/>
          </a:xfrm>
        </p:spPr>
      </p:pic>
    </p:spTree>
    <p:extLst>
      <p:ext uri="{BB962C8B-B14F-4D97-AF65-F5344CB8AC3E}">
        <p14:creationId xmlns:p14="http://schemas.microsoft.com/office/powerpoint/2010/main" val="2409885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a:t>
            </a:r>
            <a:r>
              <a:rPr lang="zh-TW" altLang="en-US" dirty="0"/>
              <a:t>重新導向 </a:t>
            </a:r>
            <a:r>
              <a:rPr lang="en-US" altLang="zh-TW" dirty="0" smtClean="0"/>
              <a:t>1/4</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038" y="1268413"/>
            <a:ext cx="6312100" cy="4525962"/>
          </a:xfrm>
        </p:spPr>
      </p:pic>
    </p:spTree>
    <p:extLst>
      <p:ext uri="{BB962C8B-B14F-4D97-AF65-F5344CB8AC3E}">
        <p14:creationId xmlns:p14="http://schemas.microsoft.com/office/powerpoint/2010/main" val="3073947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http</a:t>
            </a:r>
            <a:r>
              <a:rPr lang="zh-TW" altLang="en-US" dirty="0" smtClean="0"/>
              <a:t>重新導向 </a:t>
            </a:r>
            <a:r>
              <a:rPr lang="en-US" altLang="zh-TW" dirty="0" smtClean="0"/>
              <a:t>2/4</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267" y="1268413"/>
            <a:ext cx="5407642" cy="4525962"/>
          </a:xfrm>
        </p:spPr>
      </p:pic>
    </p:spTree>
    <p:extLst>
      <p:ext uri="{BB962C8B-B14F-4D97-AF65-F5344CB8AC3E}">
        <p14:creationId xmlns:p14="http://schemas.microsoft.com/office/powerpoint/2010/main" val="630083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a:t>
            </a:r>
            <a:r>
              <a:rPr lang="zh-TW" altLang="en-US" dirty="0"/>
              <a:t>重新導向 </a:t>
            </a:r>
            <a:r>
              <a:rPr lang="en-US" altLang="zh-TW" dirty="0" smtClean="0"/>
              <a:t>3/4</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267" y="1268413"/>
            <a:ext cx="5407642" cy="4525962"/>
          </a:xfrm>
        </p:spPr>
      </p:pic>
    </p:spTree>
    <p:extLst>
      <p:ext uri="{BB962C8B-B14F-4D97-AF65-F5344CB8AC3E}">
        <p14:creationId xmlns:p14="http://schemas.microsoft.com/office/powerpoint/2010/main" val="291073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a:t>
            </a:r>
            <a:r>
              <a:rPr lang="zh-TW" altLang="en-US" dirty="0"/>
              <a:t>重新導向 </a:t>
            </a:r>
            <a:r>
              <a:rPr lang="en-US" altLang="zh-TW" dirty="0" smtClean="0"/>
              <a:t>4/4</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267" y="1268413"/>
            <a:ext cx="5407642" cy="4525962"/>
          </a:xfrm>
        </p:spPr>
      </p:pic>
    </p:spTree>
    <p:extLst>
      <p:ext uri="{BB962C8B-B14F-4D97-AF65-F5344CB8AC3E}">
        <p14:creationId xmlns:p14="http://schemas.microsoft.com/office/powerpoint/2010/main" val="463412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G</a:t>
            </a:r>
            <a:r>
              <a:rPr lang="en-US" altLang="zh-TW" dirty="0" err="1" smtClean="0"/>
              <a:t>ithub</a:t>
            </a:r>
            <a:endParaRPr lang="zh-TW" altLang="en-US" dirty="0"/>
          </a:p>
        </p:txBody>
      </p:sp>
      <p:sp>
        <p:nvSpPr>
          <p:cNvPr id="3" name="內容版面配置區 2"/>
          <p:cNvSpPr>
            <a:spLocks noGrp="1"/>
          </p:cNvSpPr>
          <p:nvPr>
            <p:ph idx="1"/>
          </p:nvPr>
        </p:nvSpPr>
        <p:spPr/>
        <p:txBody>
          <a:bodyPr/>
          <a:lstStyle/>
          <a:p>
            <a:r>
              <a:rPr lang="en-US" altLang="zh-TW" sz="1800" b="1" dirty="0"/>
              <a:t>GitHub</a:t>
            </a:r>
            <a:r>
              <a:rPr lang="zh-TW" altLang="en-US" sz="1800" dirty="0"/>
              <a:t>是透過</a:t>
            </a:r>
            <a:r>
              <a:rPr lang="en-US" altLang="zh-TW" sz="1800" dirty="0" err="1">
                <a:hlinkClick r:id="rId2" tooltip="Git"/>
              </a:rPr>
              <a:t>Git</a:t>
            </a:r>
            <a:r>
              <a:rPr lang="zh-TW" altLang="en-US" sz="1800" dirty="0"/>
              <a:t>進行</a:t>
            </a:r>
            <a:r>
              <a:rPr lang="zh-TW" altLang="en-US" sz="1800" dirty="0">
                <a:hlinkClick r:id="rId3" tooltip="版本控制"/>
              </a:rPr>
              <a:t>版本控制</a:t>
            </a:r>
            <a:r>
              <a:rPr lang="zh-TW" altLang="en-US" sz="1800" dirty="0"/>
              <a:t>的軟體</a:t>
            </a:r>
            <a:r>
              <a:rPr lang="zh-TW" altLang="en-US" sz="1800" dirty="0">
                <a:hlinkClick r:id="rId4" tooltip="原始碼"/>
              </a:rPr>
              <a:t>原始碼</a:t>
            </a:r>
            <a:r>
              <a:rPr lang="zh-TW" altLang="en-US" sz="1800" dirty="0"/>
              <a:t>代管服務平台，由</a:t>
            </a:r>
            <a:r>
              <a:rPr lang="en-US" altLang="zh-TW" sz="1800" dirty="0"/>
              <a:t>GitHub</a:t>
            </a:r>
            <a:r>
              <a:rPr lang="zh-TW" altLang="en-US" sz="1800" dirty="0"/>
              <a:t>公司（曾稱</a:t>
            </a:r>
            <a:r>
              <a:rPr lang="en-US" altLang="zh-TW" sz="1800" dirty="0"/>
              <a:t>Logical Awesome</a:t>
            </a:r>
            <a:r>
              <a:rPr lang="zh-TW" altLang="en-US" sz="1800" dirty="0"/>
              <a:t>）的開發者</a:t>
            </a:r>
            <a:r>
              <a:rPr lang="en-US" altLang="zh-TW" sz="1800" dirty="0">
                <a:hlinkClick r:id="rId5"/>
              </a:rPr>
              <a:t>Chris </a:t>
            </a:r>
            <a:r>
              <a:rPr lang="en-US" altLang="zh-TW" sz="1800" dirty="0" err="1">
                <a:hlinkClick r:id="rId5"/>
              </a:rPr>
              <a:t>Wanstrath</a:t>
            </a:r>
            <a:r>
              <a:rPr lang="zh-TW" altLang="en-US" sz="1800" dirty="0"/>
              <a:t>、</a:t>
            </a:r>
            <a:r>
              <a:rPr lang="en-US" altLang="zh-TW" sz="1800" dirty="0">
                <a:hlinkClick r:id="rId6"/>
              </a:rPr>
              <a:t>P. J. </a:t>
            </a:r>
            <a:r>
              <a:rPr lang="en-US" altLang="zh-TW" sz="1800" dirty="0" err="1">
                <a:hlinkClick r:id="rId6"/>
              </a:rPr>
              <a:t>Hyett</a:t>
            </a:r>
            <a:r>
              <a:rPr lang="zh-TW" altLang="en-US" sz="1800" dirty="0"/>
              <a:t>和</a:t>
            </a:r>
            <a:r>
              <a:rPr lang="zh-TW" altLang="en-US" sz="1800" dirty="0">
                <a:hlinkClick r:id="rId7" tooltip="湯姆·普雷斯頓·沃納"/>
              </a:rPr>
              <a:t>湯姆</a:t>
            </a:r>
            <a:r>
              <a:rPr lang="en-US" altLang="zh-TW" sz="1800" dirty="0">
                <a:hlinkClick r:id="rId7" tooltip="湯姆·普雷斯頓·沃納"/>
              </a:rPr>
              <a:t>·</a:t>
            </a:r>
            <a:r>
              <a:rPr lang="zh-TW" altLang="en-US" sz="1800" dirty="0">
                <a:hlinkClick r:id="rId7" tooltip="湯姆·普雷斯頓·沃納"/>
              </a:rPr>
              <a:t>普雷斯頓</a:t>
            </a:r>
            <a:r>
              <a:rPr lang="en-US" altLang="zh-TW" sz="1800" dirty="0">
                <a:hlinkClick r:id="rId7" tooltip="湯姆·普雷斯頓·沃納"/>
              </a:rPr>
              <a:t>·</a:t>
            </a:r>
            <a:r>
              <a:rPr lang="zh-TW" altLang="en-US" sz="1800" dirty="0">
                <a:hlinkClick r:id="rId7" tooltip="湯姆·普雷斯頓·沃納"/>
              </a:rPr>
              <a:t>沃納</a:t>
            </a:r>
            <a:r>
              <a:rPr lang="zh-TW" altLang="en-US" sz="1800" dirty="0"/>
              <a:t>使用</a:t>
            </a:r>
            <a:r>
              <a:rPr lang="en-US" altLang="zh-TW" sz="1800" dirty="0">
                <a:hlinkClick r:id="rId8" tooltip="Ruby on Rails"/>
              </a:rPr>
              <a:t>Ruby on Rails</a:t>
            </a:r>
            <a:r>
              <a:rPr lang="zh-TW" altLang="en-US" sz="1800" dirty="0"/>
              <a:t>編寫而成。</a:t>
            </a:r>
          </a:p>
          <a:p>
            <a:r>
              <a:rPr lang="en-US" altLang="zh-TW" sz="1800" dirty="0"/>
              <a:t>GitHub</a:t>
            </a:r>
            <a:r>
              <a:rPr lang="zh-TW" altLang="en-US" sz="1800" dirty="0"/>
              <a:t>同時提供付費帳戶和免費帳戶。這兩種帳戶都可以建立公開或私有的</a:t>
            </a:r>
            <a:r>
              <a:rPr lang="zh-TW" altLang="en-US" sz="1800" dirty="0">
                <a:hlinkClick r:id="rId9" tooltip="代碼庫"/>
              </a:rPr>
              <a:t>代碼倉庫</a:t>
            </a:r>
            <a:r>
              <a:rPr lang="zh-TW" altLang="en-US" sz="1800" dirty="0"/>
              <a:t>，但付費使用者支援更多功能。根據在</a:t>
            </a:r>
            <a:r>
              <a:rPr lang="en-US" altLang="zh-TW" sz="1800" dirty="0"/>
              <a:t>2009</a:t>
            </a:r>
            <a:r>
              <a:rPr lang="zh-TW" altLang="en-US" sz="1800" dirty="0"/>
              <a:t>年的</a:t>
            </a:r>
            <a:r>
              <a:rPr lang="en-US" altLang="zh-TW" sz="1800" dirty="0" err="1"/>
              <a:t>Git</a:t>
            </a:r>
            <a:r>
              <a:rPr lang="zh-TW" altLang="en-US" sz="1800" dirty="0"/>
              <a:t>使用者調查，</a:t>
            </a:r>
            <a:r>
              <a:rPr lang="en-US" altLang="zh-TW" sz="1800" dirty="0"/>
              <a:t>GitHub</a:t>
            </a:r>
            <a:r>
              <a:rPr lang="zh-TW" altLang="en-US" sz="1800" dirty="0"/>
              <a:t>是最流行的</a:t>
            </a:r>
            <a:r>
              <a:rPr lang="en-US" altLang="zh-TW" sz="1800" dirty="0" err="1">
                <a:hlinkClick r:id="rId2" tooltip="Git"/>
              </a:rPr>
              <a:t>Git</a:t>
            </a:r>
            <a:r>
              <a:rPr lang="zh-TW" altLang="en-US" sz="1800" dirty="0"/>
              <a:t>存取站點。</a:t>
            </a:r>
            <a:r>
              <a:rPr lang="en-US" altLang="zh-TW" sz="1800" baseline="30000" dirty="0" smtClean="0"/>
              <a:t>[</a:t>
            </a:r>
            <a:r>
              <a:rPr lang="zh-TW" altLang="en-US" sz="1800" dirty="0" smtClean="0"/>
              <a:t>除了</a:t>
            </a:r>
            <a:r>
              <a:rPr lang="zh-TW" altLang="en-US" sz="1800" dirty="0"/>
              <a:t>允許個人和組織建立和存取保管中的代碼以外，它也提供了一些方便社會化共同軟體開發的功能，即一般人口中的社群功能，包括允許使用者追蹤其他使用者、組織、軟體庫的動態，對軟體代碼的改動和</a:t>
            </a:r>
            <a:r>
              <a:rPr lang="en-US" altLang="zh-TW" sz="1800" dirty="0">
                <a:hlinkClick r:id="rId10" tooltip="程式錯誤"/>
              </a:rPr>
              <a:t>bug</a:t>
            </a:r>
            <a:r>
              <a:rPr lang="zh-TW" altLang="en-US" sz="1800" dirty="0"/>
              <a:t>提出評論等。</a:t>
            </a:r>
            <a:r>
              <a:rPr lang="en-US" altLang="zh-TW" sz="1800" dirty="0"/>
              <a:t>GitHub</a:t>
            </a:r>
            <a:r>
              <a:rPr lang="zh-TW" altLang="en-US" sz="1800" dirty="0"/>
              <a:t>也提供了圖表功能，用於概觀顯示開發者們怎樣在代碼庫上工作以及軟體的開發活躍程度。</a:t>
            </a:r>
          </a:p>
          <a:p>
            <a:r>
              <a:rPr lang="zh-TW" altLang="en-US" sz="1800" dirty="0"/>
              <a:t>截止到</a:t>
            </a:r>
            <a:r>
              <a:rPr lang="en-US" altLang="zh-TW" sz="1800" dirty="0"/>
              <a:t>2020</a:t>
            </a:r>
            <a:r>
              <a:rPr lang="zh-TW" altLang="en-US" sz="1800" dirty="0"/>
              <a:t>年</a:t>
            </a:r>
            <a:r>
              <a:rPr lang="en-US" altLang="zh-TW" sz="1800" dirty="0"/>
              <a:t>1</a:t>
            </a:r>
            <a:r>
              <a:rPr lang="zh-TW" altLang="en-US" sz="1800" dirty="0"/>
              <a:t>月，</a:t>
            </a:r>
            <a:r>
              <a:rPr lang="en-US" altLang="zh-TW" sz="1800" dirty="0"/>
              <a:t>GitHub</a:t>
            </a:r>
            <a:r>
              <a:rPr lang="zh-TW" altLang="en-US" sz="1800" dirty="0"/>
              <a:t>已經有超過</a:t>
            </a:r>
            <a:r>
              <a:rPr lang="en-US" altLang="zh-TW" sz="1800" dirty="0"/>
              <a:t>4000</a:t>
            </a:r>
            <a:r>
              <a:rPr lang="zh-TW" altLang="en-US" sz="1800" dirty="0"/>
              <a:t>萬註冊</a:t>
            </a:r>
            <a:r>
              <a:rPr lang="zh-TW" altLang="en-US" sz="1800" dirty="0" smtClean="0"/>
              <a:t>使用者和</a:t>
            </a:r>
            <a:r>
              <a:rPr lang="en-US" altLang="zh-TW" sz="1800" dirty="0"/>
              <a:t>1.9</a:t>
            </a:r>
            <a:r>
              <a:rPr lang="zh-TW" altLang="en-US" sz="1800" dirty="0"/>
              <a:t>億代碼庫（包括至少</a:t>
            </a:r>
            <a:r>
              <a:rPr lang="en-US" altLang="zh-TW" sz="1800" dirty="0"/>
              <a:t>2800</a:t>
            </a:r>
            <a:r>
              <a:rPr lang="zh-TW" altLang="en-US" sz="1800" dirty="0"/>
              <a:t>萬開原始碼庫</a:t>
            </a:r>
            <a:r>
              <a:rPr lang="zh-TW" altLang="en-US" sz="1800" dirty="0" smtClean="0"/>
              <a:t>）事實上</a:t>
            </a:r>
            <a:r>
              <a:rPr lang="zh-TW" altLang="en-US" sz="1800" dirty="0"/>
              <a:t>已經成為了世界上最大的代碼存放網站和</a:t>
            </a:r>
            <a:r>
              <a:rPr lang="zh-TW" altLang="en-US" sz="1800" dirty="0">
                <a:hlinkClick r:id="rId11" tooltip="開放原始碼"/>
              </a:rPr>
              <a:t>開源</a:t>
            </a:r>
            <a:r>
              <a:rPr lang="zh-TW" altLang="en-US" sz="1800" dirty="0"/>
              <a:t>社群</a:t>
            </a:r>
            <a:r>
              <a:rPr lang="zh-TW" altLang="en-US" sz="1800" dirty="0" smtClean="0"/>
              <a:t>。</a:t>
            </a:r>
            <a:r>
              <a:rPr lang="en-US" altLang="zh-TW" sz="1800" dirty="0" smtClean="0"/>
              <a:t>2018</a:t>
            </a:r>
            <a:r>
              <a:rPr lang="zh-TW" altLang="en-US" sz="1800" dirty="0"/>
              <a:t>年</a:t>
            </a:r>
            <a:r>
              <a:rPr lang="en-US" altLang="zh-TW" sz="1800" dirty="0"/>
              <a:t>6</a:t>
            </a:r>
            <a:r>
              <a:rPr lang="zh-TW" altLang="en-US" sz="1800" dirty="0"/>
              <a:t>月</a:t>
            </a:r>
            <a:r>
              <a:rPr lang="en-US" altLang="zh-TW" sz="1800" dirty="0"/>
              <a:t>4</a:t>
            </a:r>
            <a:r>
              <a:rPr lang="zh-TW" altLang="en-US" sz="1800" dirty="0"/>
              <a:t>日晚，</a:t>
            </a:r>
            <a:r>
              <a:rPr lang="zh-TW" altLang="en-US" sz="1800" dirty="0">
                <a:hlinkClick r:id="rId12" tooltip="美國"/>
              </a:rPr>
              <a:t>美國</a:t>
            </a:r>
            <a:r>
              <a:rPr lang="zh-TW" altLang="en-US" sz="1800" dirty="0"/>
              <a:t>科技公司</a:t>
            </a:r>
            <a:r>
              <a:rPr lang="zh-TW" altLang="en-US" sz="1800" dirty="0">
                <a:hlinkClick r:id="rId13" tooltip="微軟"/>
              </a:rPr>
              <a:t>微軟</a:t>
            </a:r>
            <a:r>
              <a:rPr lang="zh-TW" altLang="en-US" sz="1800" dirty="0"/>
              <a:t>宣布以</a:t>
            </a:r>
            <a:r>
              <a:rPr lang="en-US" altLang="zh-TW" sz="1800" dirty="0"/>
              <a:t>75</a:t>
            </a:r>
            <a:r>
              <a:rPr lang="zh-TW" altLang="en-US" sz="1800" dirty="0"/>
              <a:t>億美元的股票收購</a:t>
            </a:r>
            <a:r>
              <a:rPr lang="en-US" altLang="zh-TW" sz="1800" dirty="0"/>
              <a:t>GitHub</a:t>
            </a:r>
            <a:r>
              <a:rPr lang="en-US" altLang="zh-TW" sz="1800" baseline="30000" dirty="0">
                <a:hlinkClick r:id="rId14"/>
              </a:rPr>
              <a:t>[7]</a:t>
            </a:r>
            <a:r>
              <a:rPr lang="en-US" altLang="zh-TW" sz="1800" baseline="30000" dirty="0">
                <a:hlinkClick r:id="rId15"/>
              </a:rPr>
              <a:t>[8]</a:t>
            </a:r>
            <a:r>
              <a:rPr lang="en-US" altLang="zh-TW" sz="1800" baseline="30000" dirty="0">
                <a:hlinkClick r:id="rId16"/>
              </a:rPr>
              <a:t>[9]</a:t>
            </a:r>
            <a:r>
              <a:rPr lang="zh-TW" altLang="en-US" sz="1800" dirty="0"/>
              <a:t>。</a:t>
            </a:r>
          </a:p>
          <a:p>
            <a:endParaRPr lang="zh-TW" altLang="en-US" sz="1800" dirty="0"/>
          </a:p>
        </p:txBody>
      </p:sp>
    </p:spTree>
    <p:extLst>
      <p:ext uri="{BB962C8B-B14F-4D97-AF65-F5344CB8AC3E}">
        <p14:creationId xmlns:p14="http://schemas.microsoft.com/office/powerpoint/2010/main" val="49986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2/7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738" y="1331119"/>
            <a:ext cx="7886700" cy="4400550"/>
          </a:xfrm>
        </p:spPr>
      </p:pic>
    </p:spTree>
    <p:extLst>
      <p:ext uri="{BB962C8B-B14F-4D97-AF65-F5344CB8AC3E}">
        <p14:creationId xmlns:p14="http://schemas.microsoft.com/office/powerpoint/2010/main" val="1017219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a:t>
            </a:r>
            <a:endParaRPr lang="zh-TW" altLang="en-US" dirty="0"/>
          </a:p>
        </p:txBody>
      </p:sp>
      <p:sp>
        <p:nvSpPr>
          <p:cNvPr id="3" name="內容版面配置區 2"/>
          <p:cNvSpPr>
            <a:spLocks noGrp="1"/>
          </p:cNvSpPr>
          <p:nvPr>
            <p:ph idx="1"/>
          </p:nvPr>
        </p:nvSpPr>
        <p:spPr/>
        <p:txBody>
          <a:bodyPr/>
          <a:lstStyle/>
          <a:p>
            <a:r>
              <a:rPr lang="en-US" altLang="zh-TW" sz="2400" dirty="0"/>
              <a:t>Linux</a:t>
            </a:r>
            <a:r>
              <a:rPr lang="zh-TW" altLang="en-US" sz="2400" dirty="0"/>
              <a:t>（聆聽</a:t>
            </a:r>
            <a:r>
              <a:rPr lang="en-US" altLang="zh-TW" sz="2400" dirty="0" err="1"/>
              <a:t>i</a:t>
            </a:r>
            <a:r>
              <a:rPr lang="en-US" altLang="zh-TW" sz="2400" dirty="0"/>
              <a:t>/ˈ</a:t>
            </a:r>
            <a:r>
              <a:rPr lang="en-US" altLang="zh-TW" sz="2400" dirty="0" err="1"/>
              <a:t>lɪnəks</a:t>
            </a:r>
            <a:r>
              <a:rPr lang="en-US" altLang="zh-TW" sz="2400" dirty="0"/>
              <a:t>/ LIN-</a:t>
            </a:r>
            <a:r>
              <a:rPr lang="en-US" altLang="zh-TW" sz="2400" dirty="0" err="1"/>
              <a:t>əks</a:t>
            </a:r>
            <a:r>
              <a:rPr lang="zh-TW" altLang="en-US" sz="2400" dirty="0"/>
              <a:t>）是一種自由和開放原始碼的類</a:t>
            </a:r>
            <a:r>
              <a:rPr lang="en-US" altLang="zh-TW" sz="2400" dirty="0"/>
              <a:t>UNIX</a:t>
            </a:r>
            <a:r>
              <a:rPr lang="zh-TW" altLang="en-US" sz="2400" dirty="0"/>
              <a:t>作業系統。該作業系統的核心由林納斯</a:t>
            </a:r>
            <a:r>
              <a:rPr lang="en-US" altLang="zh-TW" sz="2400" dirty="0"/>
              <a:t>·</a:t>
            </a:r>
            <a:r>
              <a:rPr lang="zh-TW" altLang="en-US" sz="2400" dirty="0"/>
              <a:t>托瓦茲在</a:t>
            </a:r>
            <a:r>
              <a:rPr lang="en-US" altLang="zh-TW" sz="2400" dirty="0"/>
              <a:t>1991</a:t>
            </a:r>
            <a:r>
              <a:rPr lang="zh-TW" altLang="en-US" sz="2400" dirty="0"/>
              <a:t>年</a:t>
            </a:r>
            <a:r>
              <a:rPr lang="en-US" altLang="zh-TW" sz="2400" dirty="0"/>
              <a:t>10</a:t>
            </a:r>
            <a:r>
              <a:rPr lang="zh-TW" altLang="en-US" sz="2400" dirty="0"/>
              <a:t>月</a:t>
            </a:r>
            <a:r>
              <a:rPr lang="en-US" altLang="zh-TW" sz="2400" dirty="0"/>
              <a:t>5</a:t>
            </a:r>
            <a:r>
              <a:rPr lang="zh-TW" altLang="en-US" sz="2400" dirty="0"/>
              <a:t>日首次發布</a:t>
            </a:r>
            <a:r>
              <a:rPr lang="en-US" altLang="zh-TW" sz="2400" dirty="0"/>
              <a:t>[5][6]</a:t>
            </a:r>
            <a:r>
              <a:rPr lang="zh-TW" altLang="en-US" sz="2400" dirty="0"/>
              <a:t>，在加上使用者空間的應用程式之後，成為</a:t>
            </a:r>
            <a:r>
              <a:rPr lang="en-US" altLang="zh-TW" sz="2400" dirty="0"/>
              <a:t>Linux</a:t>
            </a:r>
            <a:r>
              <a:rPr lang="zh-TW" altLang="en-US" sz="2400" dirty="0"/>
              <a:t>作業系統。</a:t>
            </a:r>
            <a:r>
              <a:rPr lang="en-US" altLang="zh-TW" sz="2400" dirty="0"/>
              <a:t>Linux</a:t>
            </a:r>
            <a:r>
              <a:rPr lang="zh-TW" altLang="en-US" sz="2400" dirty="0"/>
              <a:t>也是自由軟體和開放原始碼軟體發展中最著名的例子。只要遵循</a:t>
            </a:r>
            <a:r>
              <a:rPr lang="en-US" altLang="zh-TW" sz="2400" dirty="0"/>
              <a:t>GNU </a:t>
            </a:r>
            <a:r>
              <a:rPr lang="zh-TW" altLang="en-US" sz="2400" dirty="0"/>
              <a:t>通用公共許可證（</a:t>
            </a:r>
            <a:r>
              <a:rPr lang="en-US" altLang="zh-TW" sz="2400" dirty="0"/>
              <a:t>GPL</a:t>
            </a:r>
            <a:r>
              <a:rPr lang="zh-TW" altLang="en-US" sz="2400" dirty="0"/>
              <a:t>），任何個人和機構都可以自由地使用</a:t>
            </a:r>
            <a:r>
              <a:rPr lang="en-US" altLang="zh-TW" sz="2400" dirty="0"/>
              <a:t>Linux</a:t>
            </a:r>
            <a:r>
              <a:rPr lang="zh-TW" altLang="en-US" sz="2400" dirty="0"/>
              <a:t>的所有底層原始碼，也可以自由地修改和再發布。大多數</a:t>
            </a:r>
            <a:r>
              <a:rPr lang="en-US" altLang="zh-TW" sz="2400" dirty="0"/>
              <a:t>Linux</a:t>
            </a:r>
            <a:r>
              <a:rPr lang="zh-TW" altLang="en-US" sz="2400" dirty="0"/>
              <a:t>系統還包括像提供</a:t>
            </a:r>
            <a:r>
              <a:rPr lang="en-US" altLang="zh-TW" sz="2400" dirty="0"/>
              <a:t>GUI</a:t>
            </a:r>
            <a:r>
              <a:rPr lang="zh-TW" altLang="en-US" sz="2400" dirty="0"/>
              <a:t>的</a:t>
            </a:r>
            <a:r>
              <a:rPr lang="en-US" altLang="zh-TW" sz="2400" dirty="0"/>
              <a:t>X Window</a:t>
            </a:r>
            <a:r>
              <a:rPr lang="zh-TW" altLang="en-US" sz="2400" dirty="0"/>
              <a:t>之類的程式。除了一部分專家之外，大多數人都是直接使用</a:t>
            </a:r>
            <a:r>
              <a:rPr lang="en-US" altLang="zh-TW" sz="2400" dirty="0"/>
              <a:t>Linux </a:t>
            </a:r>
            <a:r>
              <a:rPr lang="zh-TW" altLang="en-US" sz="2400" dirty="0"/>
              <a:t>發行版，而不是自己選擇每一樣組件或自行設定。</a:t>
            </a:r>
          </a:p>
        </p:txBody>
      </p:sp>
    </p:spTree>
    <p:extLst>
      <p:ext uri="{BB962C8B-B14F-4D97-AF65-F5344CB8AC3E}">
        <p14:creationId xmlns:p14="http://schemas.microsoft.com/office/powerpoint/2010/main" val="218850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鳥哥私房菜</a:t>
            </a:r>
            <a:endParaRPr lang="zh-TW" altLang="en-US" dirty="0"/>
          </a:p>
        </p:txBody>
      </p:sp>
      <p:sp>
        <p:nvSpPr>
          <p:cNvPr id="3" name="內容版面配置區 2"/>
          <p:cNvSpPr>
            <a:spLocks noGrp="1"/>
          </p:cNvSpPr>
          <p:nvPr>
            <p:ph idx="1"/>
          </p:nvPr>
        </p:nvSpPr>
        <p:spPr/>
        <p:txBody>
          <a:bodyPr/>
          <a:lstStyle/>
          <a:p>
            <a:r>
              <a:rPr lang="en-US" altLang="zh-TW" dirty="0">
                <a:hlinkClick r:id="rId2"/>
              </a:rPr>
              <a:t>http://linux.vbird.org</a:t>
            </a:r>
            <a:r>
              <a:rPr lang="en-US" altLang="zh-TW" dirty="0" smtClean="0">
                <a:hlinkClick r:id="rId2"/>
              </a:rPr>
              <a:t>/</a:t>
            </a:r>
            <a:endParaRPr lang="en-US" altLang="zh-TW" dirty="0" smtClean="0"/>
          </a:p>
          <a:p>
            <a:endParaRPr lang="en-US" altLang="zh-TW" dirty="0"/>
          </a:p>
        </p:txBody>
      </p:sp>
    </p:spTree>
    <p:extLst>
      <p:ext uri="{BB962C8B-B14F-4D97-AF65-F5344CB8AC3E}">
        <p14:creationId xmlns:p14="http://schemas.microsoft.com/office/powerpoint/2010/main" val="290675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a:t>
            </a:r>
            <a:r>
              <a:rPr lang="zh-TW" altLang="en-US" dirty="0" smtClean="0"/>
              <a:t>安裝完成</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477" y="1268413"/>
            <a:ext cx="6655221" cy="4525962"/>
          </a:xfrm>
        </p:spPr>
      </p:pic>
    </p:spTree>
    <p:extLst>
      <p:ext uri="{BB962C8B-B14F-4D97-AF65-F5344CB8AC3E}">
        <p14:creationId xmlns:p14="http://schemas.microsoft.com/office/powerpoint/2010/main" val="1416728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a:t>
            </a:r>
            <a:r>
              <a:rPr lang="zh-TW" altLang="en-US" dirty="0" smtClean="0"/>
              <a:t>指令</a:t>
            </a:r>
            <a:endParaRPr lang="zh-TW" altLang="en-US" dirty="0"/>
          </a:p>
        </p:txBody>
      </p:sp>
      <p:sp>
        <p:nvSpPr>
          <p:cNvPr id="3" name="內容版面配置區 2"/>
          <p:cNvSpPr>
            <a:spLocks noGrp="1"/>
          </p:cNvSpPr>
          <p:nvPr>
            <p:ph idx="1"/>
          </p:nvPr>
        </p:nvSpPr>
        <p:spPr/>
        <p:txBody>
          <a:bodyPr/>
          <a:lstStyle/>
          <a:p>
            <a:r>
              <a:rPr lang="zh-TW" altLang="en-US" sz="1600" dirty="0"/>
              <a:t>一定要先學會的指令：</a:t>
            </a:r>
            <a:r>
              <a:rPr lang="en-US" altLang="zh-TW" sz="1600" dirty="0"/>
              <a:t>ls, more, cd, </a:t>
            </a:r>
            <a:r>
              <a:rPr lang="en-US" altLang="zh-TW" sz="1600" dirty="0" err="1"/>
              <a:t>pwd</a:t>
            </a:r>
            <a:r>
              <a:rPr lang="en-US" altLang="zh-TW" sz="1600" dirty="0"/>
              <a:t>, rpm, </a:t>
            </a:r>
            <a:r>
              <a:rPr lang="en-US" altLang="zh-TW" sz="1600" dirty="0" err="1"/>
              <a:t>ifconfig</a:t>
            </a:r>
            <a:r>
              <a:rPr lang="en-US" altLang="zh-TW" sz="1600" dirty="0"/>
              <a:t>, find</a:t>
            </a:r>
          </a:p>
          <a:p>
            <a:r>
              <a:rPr lang="zh-TW" altLang="en-US" sz="1600" dirty="0"/>
              <a:t>登入與登出（開機與關機）： </a:t>
            </a:r>
            <a:r>
              <a:rPr lang="en-US" altLang="zh-TW" sz="1600" dirty="0"/>
              <a:t>telnet, login, exit, </a:t>
            </a:r>
            <a:r>
              <a:rPr lang="en-US" altLang="zh-TW" sz="1600" dirty="0" err="1"/>
              <a:t>shoudown</a:t>
            </a:r>
            <a:r>
              <a:rPr lang="en-US" altLang="zh-TW" sz="1600" dirty="0"/>
              <a:t>, reboot</a:t>
            </a:r>
          </a:p>
          <a:p>
            <a:r>
              <a:rPr lang="en-US" altLang="zh-TW" sz="1600" dirty="0"/>
              <a:t>Linux </a:t>
            </a:r>
            <a:r>
              <a:rPr lang="zh-TW" altLang="en-US" sz="1600" dirty="0"/>
              <a:t>多人多工與背景執行功能： </a:t>
            </a:r>
            <a:r>
              <a:rPr lang="en-US" altLang="zh-TW" sz="1600" dirty="0"/>
              <a:t>&amp; </a:t>
            </a:r>
            <a:r>
              <a:rPr lang="zh-TW" altLang="en-US" sz="1600" dirty="0"/>
              <a:t>與 </a:t>
            </a:r>
            <a:r>
              <a:rPr lang="en-US" altLang="zh-TW" sz="1600" dirty="0"/>
              <a:t>[ctrl]+[z], </a:t>
            </a:r>
            <a:r>
              <a:rPr lang="en-US" altLang="zh-TW" sz="1600" dirty="0" err="1"/>
              <a:t>fg</a:t>
            </a:r>
            <a:r>
              <a:rPr lang="en-US" altLang="zh-TW" sz="1600" dirty="0"/>
              <a:t>, </a:t>
            </a:r>
            <a:r>
              <a:rPr lang="en-US" altLang="zh-TW" sz="1600" dirty="0" err="1"/>
              <a:t>ps</a:t>
            </a:r>
            <a:r>
              <a:rPr lang="en-US" altLang="zh-TW" sz="1600" dirty="0"/>
              <a:t>, kill</a:t>
            </a:r>
          </a:p>
          <a:p>
            <a:r>
              <a:rPr lang="zh-TW" altLang="en-US" sz="1600" dirty="0"/>
              <a:t>檔案與目錄管理： </a:t>
            </a:r>
            <a:r>
              <a:rPr lang="en-US" altLang="zh-TW" sz="1600" dirty="0"/>
              <a:t>cd, </a:t>
            </a:r>
            <a:r>
              <a:rPr lang="en-US" altLang="zh-TW" sz="1600" dirty="0" err="1"/>
              <a:t>pwd</a:t>
            </a:r>
            <a:r>
              <a:rPr lang="en-US" altLang="zh-TW" sz="1600" dirty="0"/>
              <a:t>, ls, cat, more, </a:t>
            </a:r>
            <a:r>
              <a:rPr lang="en-US" altLang="zh-TW" sz="1600" dirty="0" err="1"/>
              <a:t>mkdir</a:t>
            </a:r>
            <a:r>
              <a:rPr lang="en-US" altLang="zh-TW" sz="1600" dirty="0"/>
              <a:t>, </a:t>
            </a:r>
            <a:r>
              <a:rPr lang="en-US" altLang="zh-TW" sz="1600" dirty="0" err="1"/>
              <a:t>rm</a:t>
            </a:r>
            <a:r>
              <a:rPr lang="en-US" altLang="zh-TW" sz="1600" dirty="0"/>
              <a:t>, </a:t>
            </a:r>
            <a:r>
              <a:rPr lang="en-US" altLang="zh-TW" sz="1600" dirty="0" err="1"/>
              <a:t>rmdir</a:t>
            </a:r>
            <a:r>
              <a:rPr lang="en-US" altLang="zh-TW" sz="1600" dirty="0"/>
              <a:t>, mv, </a:t>
            </a:r>
            <a:r>
              <a:rPr lang="en-US" altLang="zh-TW" sz="1600" dirty="0" err="1"/>
              <a:t>cp</a:t>
            </a:r>
            <a:r>
              <a:rPr lang="en-US" altLang="zh-TW" sz="1600" dirty="0"/>
              <a:t>, ln, find, </a:t>
            </a:r>
            <a:r>
              <a:rPr lang="en-US" altLang="zh-TW" sz="1600" dirty="0" err="1"/>
              <a:t>whereis</a:t>
            </a:r>
            <a:r>
              <a:rPr lang="en-US" altLang="zh-TW" sz="1600" dirty="0"/>
              <a:t>, </a:t>
            </a:r>
            <a:r>
              <a:rPr lang="en-US" altLang="zh-TW" sz="1600" dirty="0" err="1"/>
              <a:t>chmod</a:t>
            </a:r>
            <a:r>
              <a:rPr lang="en-US" altLang="zh-TW" sz="1600" dirty="0"/>
              <a:t>, </a:t>
            </a:r>
            <a:r>
              <a:rPr lang="en-US" altLang="zh-TW" sz="1600" dirty="0" err="1"/>
              <a:t>chown</a:t>
            </a:r>
            <a:r>
              <a:rPr lang="en-US" altLang="zh-TW" sz="1600" dirty="0"/>
              <a:t>, </a:t>
            </a:r>
            <a:r>
              <a:rPr lang="en-US" altLang="zh-TW" sz="1600" dirty="0" err="1"/>
              <a:t>chgrp</a:t>
            </a:r>
            <a:r>
              <a:rPr lang="en-US" altLang="zh-TW" sz="1600" dirty="0"/>
              <a:t>, </a:t>
            </a:r>
            <a:r>
              <a:rPr lang="en-US" altLang="zh-TW" sz="1600" dirty="0" err="1"/>
              <a:t>df</a:t>
            </a:r>
            <a:r>
              <a:rPr lang="en-US" altLang="zh-TW" sz="1600" dirty="0"/>
              <a:t>, du</a:t>
            </a:r>
          </a:p>
          <a:p>
            <a:r>
              <a:rPr lang="zh-TW" altLang="en-US" sz="1600" dirty="0"/>
              <a:t>磁碟與硬體管理： </a:t>
            </a:r>
            <a:r>
              <a:rPr lang="en-US" altLang="zh-TW" sz="1600" dirty="0"/>
              <a:t>mount, </a:t>
            </a:r>
            <a:r>
              <a:rPr lang="en-US" altLang="zh-TW" sz="1600" dirty="0" err="1"/>
              <a:t>fdformat</a:t>
            </a:r>
            <a:r>
              <a:rPr lang="en-US" altLang="zh-TW" sz="1600" dirty="0"/>
              <a:t>, </a:t>
            </a:r>
            <a:r>
              <a:rPr lang="en-US" altLang="zh-TW" sz="1600" dirty="0" err="1"/>
              <a:t>fdisk</a:t>
            </a:r>
            <a:r>
              <a:rPr lang="en-US" altLang="zh-TW" sz="1600" dirty="0"/>
              <a:t>, mke2fs, </a:t>
            </a:r>
            <a:r>
              <a:rPr lang="en-US" altLang="zh-TW" sz="1600" dirty="0" err="1"/>
              <a:t>mkbootdisk</a:t>
            </a:r>
            <a:r>
              <a:rPr lang="en-US" altLang="zh-TW" sz="1600" dirty="0"/>
              <a:t>, </a:t>
            </a:r>
            <a:r>
              <a:rPr lang="en-US" altLang="zh-TW" sz="1600" dirty="0" err="1"/>
              <a:t>badblocks</a:t>
            </a:r>
            <a:r>
              <a:rPr lang="en-US" altLang="zh-TW" sz="1600" dirty="0"/>
              <a:t>, </a:t>
            </a:r>
            <a:r>
              <a:rPr lang="en-US" altLang="zh-TW" sz="1600" dirty="0" err="1"/>
              <a:t>fsck</a:t>
            </a:r>
            <a:r>
              <a:rPr lang="en-US" altLang="zh-TW" sz="1600" dirty="0"/>
              <a:t>, rpm</a:t>
            </a:r>
          </a:p>
          <a:p>
            <a:r>
              <a:rPr lang="zh-TW" altLang="en-US" sz="1600" dirty="0"/>
              <a:t>系統管理員： </a:t>
            </a:r>
            <a:r>
              <a:rPr lang="en-US" altLang="zh-TW" sz="1600" dirty="0" err="1"/>
              <a:t>su</a:t>
            </a:r>
            <a:r>
              <a:rPr lang="en-US" altLang="zh-TW" sz="1600" dirty="0"/>
              <a:t>, clear, </a:t>
            </a:r>
            <a:r>
              <a:rPr lang="en-US" altLang="zh-TW" sz="1600" dirty="0" err="1"/>
              <a:t>dmesg</a:t>
            </a:r>
            <a:r>
              <a:rPr lang="en-US" altLang="zh-TW" sz="1600" dirty="0"/>
              <a:t>, </a:t>
            </a:r>
            <a:r>
              <a:rPr lang="en-US" altLang="zh-TW" sz="1600" dirty="0" err="1"/>
              <a:t>groupadd</a:t>
            </a:r>
            <a:r>
              <a:rPr lang="en-US" altLang="zh-TW" sz="1600" dirty="0"/>
              <a:t>, </a:t>
            </a:r>
            <a:r>
              <a:rPr lang="en-US" altLang="zh-TW" sz="1600" dirty="0" err="1"/>
              <a:t>useradd</a:t>
            </a:r>
            <a:r>
              <a:rPr lang="en-US" altLang="zh-TW" sz="1600" dirty="0"/>
              <a:t>, </a:t>
            </a:r>
            <a:r>
              <a:rPr lang="en-US" altLang="zh-TW" sz="1600" dirty="0" err="1"/>
              <a:t>userconf</a:t>
            </a:r>
            <a:r>
              <a:rPr lang="en-US" altLang="zh-TW" sz="1600" dirty="0"/>
              <a:t>, </a:t>
            </a:r>
            <a:r>
              <a:rPr lang="en-US" altLang="zh-TW" sz="1600" dirty="0" err="1"/>
              <a:t>passwd</a:t>
            </a:r>
            <a:r>
              <a:rPr lang="en-US" altLang="zh-TW" sz="1600" dirty="0"/>
              <a:t>, who, </a:t>
            </a:r>
            <a:r>
              <a:rPr lang="en-US" altLang="zh-TW" sz="1600" dirty="0" err="1"/>
              <a:t>whoami</a:t>
            </a:r>
            <a:r>
              <a:rPr lang="en-US" altLang="zh-TW" sz="1600" dirty="0"/>
              <a:t>, top, free, </a:t>
            </a:r>
            <a:r>
              <a:rPr lang="en-US" altLang="zh-TW" sz="1600" dirty="0" err="1"/>
              <a:t>quotacheck</a:t>
            </a:r>
            <a:r>
              <a:rPr lang="en-US" altLang="zh-TW" sz="1600" dirty="0"/>
              <a:t>, </a:t>
            </a:r>
            <a:r>
              <a:rPr lang="en-US" altLang="zh-TW" sz="1600" dirty="0" err="1"/>
              <a:t>edquota</a:t>
            </a:r>
            <a:endParaRPr lang="en-US" altLang="zh-TW" sz="1600" dirty="0"/>
          </a:p>
          <a:p>
            <a:r>
              <a:rPr lang="zh-TW" altLang="en-US" sz="1600" dirty="0"/>
              <a:t>壓縮指令： </a:t>
            </a:r>
            <a:r>
              <a:rPr lang="en-US" altLang="zh-TW" sz="1600" dirty="0"/>
              <a:t>compress, </a:t>
            </a:r>
            <a:r>
              <a:rPr lang="en-US" altLang="zh-TW" sz="1600" dirty="0" err="1"/>
              <a:t>gzip</a:t>
            </a:r>
            <a:r>
              <a:rPr lang="en-US" altLang="zh-TW" sz="1600" dirty="0"/>
              <a:t>, tar</a:t>
            </a:r>
          </a:p>
          <a:p>
            <a:r>
              <a:rPr lang="zh-TW" altLang="en-US" sz="1600" dirty="0"/>
              <a:t>一些網路功能： </a:t>
            </a:r>
            <a:r>
              <a:rPr lang="en-US" altLang="zh-TW" sz="1600" dirty="0" err="1"/>
              <a:t>ifconfig</a:t>
            </a:r>
            <a:r>
              <a:rPr lang="en-US" altLang="zh-TW" sz="1600" dirty="0"/>
              <a:t>, route, </a:t>
            </a:r>
            <a:r>
              <a:rPr lang="en-US" altLang="zh-TW" sz="1600" dirty="0" err="1"/>
              <a:t>netstat</a:t>
            </a:r>
            <a:r>
              <a:rPr lang="en-US" altLang="zh-TW" sz="1600" dirty="0"/>
              <a:t>, hostname, ping, </a:t>
            </a:r>
            <a:r>
              <a:rPr lang="en-US" altLang="zh-TW" sz="1600" dirty="0" err="1"/>
              <a:t>nslookup</a:t>
            </a:r>
            <a:r>
              <a:rPr lang="en-US" altLang="zh-TW" sz="1600" dirty="0"/>
              <a:t>, talk, traceroute, mail</a:t>
            </a:r>
          </a:p>
          <a:p>
            <a:r>
              <a:rPr lang="zh-TW" altLang="en-US" sz="1600" dirty="0"/>
              <a:t>其他有的沒的： </a:t>
            </a:r>
            <a:r>
              <a:rPr lang="en-US" altLang="zh-TW" sz="1600" dirty="0"/>
              <a:t>date, </a:t>
            </a:r>
            <a:r>
              <a:rPr lang="en-US" altLang="zh-TW" sz="1600" dirty="0" err="1"/>
              <a:t>cal</a:t>
            </a:r>
            <a:r>
              <a:rPr lang="en-US" altLang="zh-TW" sz="1600" dirty="0"/>
              <a:t>, </a:t>
            </a:r>
            <a:r>
              <a:rPr lang="en-US" altLang="zh-TW" sz="1600" dirty="0" err="1"/>
              <a:t>grep</a:t>
            </a:r>
            <a:endParaRPr lang="en-US" altLang="zh-TW" sz="1600" dirty="0"/>
          </a:p>
          <a:p>
            <a:r>
              <a:rPr lang="en-US" altLang="zh-TW" sz="1600" dirty="0"/>
              <a:t>ftp </a:t>
            </a:r>
            <a:r>
              <a:rPr lang="zh-TW" altLang="en-US" sz="1600" dirty="0"/>
              <a:t>指令： </a:t>
            </a:r>
            <a:r>
              <a:rPr lang="en-US" altLang="zh-TW" sz="1600" dirty="0"/>
              <a:t>ftp, </a:t>
            </a:r>
            <a:r>
              <a:rPr lang="en-US" altLang="zh-TW" sz="1600" dirty="0" err="1"/>
              <a:t>ncftp</a:t>
            </a:r>
            <a:r>
              <a:rPr lang="en-US" altLang="zh-TW" sz="1600" dirty="0"/>
              <a:t>, </a:t>
            </a:r>
            <a:r>
              <a:rPr lang="en-US" altLang="zh-TW" sz="1600" dirty="0" err="1"/>
              <a:t>gftp</a:t>
            </a:r>
            <a:endParaRPr lang="en-US" altLang="zh-TW" sz="1600" dirty="0"/>
          </a:p>
          <a:p>
            <a:r>
              <a:rPr lang="zh-TW" altLang="en-US" sz="1600" dirty="0"/>
              <a:t>相關設定指令： </a:t>
            </a:r>
            <a:r>
              <a:rPr lang="en-US" altLang="zh-TW" sz="1600" dirty="0"/>
              <a:t>set, </a:t>
            </a:r>
            <a:r>
              <a:rPr lang="en-US" altLang="zh-TW" sz="1600" dirty="0" err="1"/>
              <a:t>uname</a:t>
            </a:r>
            <a:r>
              <a:rPr lang="en-US" altLang="zh-TW" sz="1600" dirty="0"/>
              <a:t>, setup, </a:t>
            </a:r>
            <a:r>
              <a:rPr lang="en-US" altLang="zh-TW" sz="1600" dirty="0" err="1"/>
              <a:t>lilo</a:t>
            </a:r>
            <a:r>
              <a:rPr lang="en-US" altLang="zh-TW" sz="1600" dirty="0"/>
              <a:t>, </a:t>
            </a:r>
            <a:r>
              <a:rPr lang="en-US" altLang="zh-TW" sz="1600" dirty="0" err="1"/>
              <a:t>Xconfigurator</a:t>
            </a:r>
            <a:r>
              <a:rPr lang="en-US" altLang="zh-TW" sz="1600" dirty="0"/>
              <a:t>, xf86config</a:t>
            </a:r>
          </a:p>
          <a:p>
            <a:r>
              <a:rPr lang="en-US" altLang="zh-TW" sz="1600" dirty="0"/>
              <a:t>X-Window </a:t>
            </a:r>
            <a:r>
              <a:rPr lang="zh-TW" altLang="en-US" sz="1600" dirty="0"/>
              <a:t>內的設定指令： </a:t>
            </a:r>
            <a:r>
              <a:rPr lang="en-US" altLang="zh-TW" sz="1600" dirty="0" err="1"/>
              <a:t>startx</a:t>
            </a:r>
            <a:r>
              <a:rPr lang="en-US" altLang="zh-TW" sz="1600" dirty="0"/>
              <a:t>, </a:t>
            </a:r>
            <a:r>
              <a:rPr lang="en-US" altLang="zh-TW" sz="1600" dirty="0" err="1"/>
              <a:t>netconf</a:t>
            </a:r>
            <a:r>
              <a:rPr lang="en-US" altLang="zh-TW" sz="1600" dirty="0"/>
              <a:t>, </a:t>
            </a:r>
            <a:r>
              <a:rPr lang="en-US" altLang="zh-TW" sz="1600" dirty="0" err="1"/>
              <a:t>netcfg</a:t>
            </a:r>
            <a:r>
              <a:rPr lang="en-US" altLang="zh-TW" sz="1600" dirty="0"/>
              <a:t>, XF86Setup</a:t>
            </a:r>
          </a:p>
          <a:p>
            <a:r>
              <a:rPr lang="zh-TW" altLang="en-US" sz="1600" dirty="0"/>
              <a:t>問題討論： 增加新硬碟</a:t>
            </a:r>
            <a:r>
              <a:rPr lang="en-US" altLang="zh-TW" sz="1600" dirty="0"/>
              <a:t>, </a:t>
            </a:r>
            <a:r>
              <a:rPr lang="zh-TW" altLang="en-US" sz="1600" dirty="0"/>
              <a:t>增加新使用者</a:t>
            </a:r>
            <a:r>
              <a:rPr lang="en-US" altLang="zh-TW" sz="1600" dirty="0"/>
              <a:t>, </a:t>
            </a:r>
            <a:r>
              <a:rPr lang="zh-TW" altLang="en-US" sz="1600" dirty="0"/>
              <a:t>製作開機磁片</a:t>
            </a:r>
          </a:p>
        </p:txBody>
      </p:sp>
    </p:spTree>
    <p:extLst>
      <p:ext uri="{BB962C8B-B14F-4D97-AF65-F5344CB8AC3E}">
        <p14:creationId xmlns:p14="http://schemas.microsoft.com/office/powerpoint/2010/main" val="2427254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LINUX</a:t>
            </a:r>
            <a:r>
              <a:rPr lang="zh-TW" altLang="en-US" dirty="0" smtClean="0"/>
              <a:t>指令</a:t>
            </a:r>
            <a:endParaRPr lang="zh-TW" altLang="en-US" dirty="0"/>
          </a:p>
        </p:txBody>
      </p:sp>
      <p:sp>
        <p:nvSpPr>
          <p:cNvPr id="3" name="內容版面配置區 2"/>
          <p:cNvSpPr>
            <a:spLocks noGrp="1"/>
          </p:cNvSpPr>
          <p:nvPr>
            <p:ph idx="1"/>
          </p:nvPr>
        </p:nvSpPr>
        <p:spPr/>
        <p:txBody>
          <a:bodyPr/>
          <a:lstStyle/>
          <a:p>
            <a:r>
              <a:rPr lang="en-US" altLang="zh-TW" dirty="0" err="1"/>
              <a:t>linux</a:t>
            </a:r>
            <a:r>
              <a:rPr lang="en-US" altLang="zh-TW" dirty="0"/>
              <a:t> </a:t>
            </a:r>
            <a:r>
              <a:rPr lang="zh-TW" altLang="en-US" dirty="0"/>
              <a:t>指令大全</a:t>
            </a:r>
          </a:p>
          <a:p>
            <a:r>
              <a:rPr lang="zh-TW" altLang="en-US" dirty="0"/>
              <a:t>最常用的命令列表 </a:t>
            </a:r>
            <a:r>
              <a:rPr lang="en-US" altLang="zh-TW" dirty="0"/>
              <a:t>...</a:t>
            </a:r>
          </a:p>
          <a:p>
            <a:r>
              <a:rPr lang="en-US" altLang="zh-TW" dirty="0" err="1"/>
              <a:t>chmod</a:t>
            </a:r>
            <a:r>
              <a:rPr lang="en-US" altLang="zh-TW" dirty="0"/>
              <a:t>—-</a:t>
            </a:r>
            <a:r>
              <a:rPr lang="zh-TW" altLang="en-US" dirty="0"/>
              <a:t>改變一個或多個檔的存取模式</a:t>
            </a:r>
            <a:r>
              <a:rPr lang="en-US" altLang="zh-TW" dirty="0"/>
              <a:t>(mode) ...</a:t>
            </a:r>
          </a:p>
          <a:p>
            <a:r>
              <a:rPr lang="en-US" altLang="zh-TW" dirty="0" err="1"/>
              <a:t>chgrp</a:t>
            </a:r>
            <a:r>
              <a:rPr lang="en-US" altLang="zh-TW" dirty="0"/>
              <a:t>—-</a:t>
            </a:r>
            <a:r>
              <a:rPr lang="zh-TW" altLang="en-US" dirty="0"/>
              <a:t>修改檔或目錄的所屬組 </a:t>
            </a:r>
            <a:r>
              <a:rPr lang="en-US" altLang="zh-TW" dirty="0"/>
              <a:t>...</a:t>
            </a:r>
          </a:p>
          <a:p>
            <a:r>
              <a:rPr lang="en-US" altLang="zh-TW" dirty="0" err="1"/>
              <a:t>chown</a:t>
            </a:r>
            <a:r>
              <a:rPr lang="en-US" altLang="zh-TW" dirty="0"/>
              <a:t>—-</a:t>
            </a:r>
            <a:r>
              <a:rPr lang="zh-TW" altLang="en-US" dirty="0"/>
              <a:t>設置一個或多個檔或目錄的屬主身份 </a:t>
            </a:r>
            <a:r>
              <a:rPr lang="en-US" altLang="zh-TW" dirty="0"/>
              <a:t>...</a:t>
            </a:r>
          </a:p>
          <a:p>
            <a:r>
              <a:rPr lang="en-US" altLang="zh-TW" dirty="0"/>
              <a:t>date—-</a:t>
            </a:r>
            <a:r>
              <a:rPr lang="zh-TW" altLang="en-US" dirty="0"/>
              <a:t>顯示、修改系統時間 </a:t>
            </a:r>
            <a:r>
              <a:rPr lang="en-US" altLang="zh-TW" dirty="0"/>
              <a:t>...</a:t>
            </a:r>
          </a:p>
          <a:p>
            <a:r>
              <a:rPr lang="en-US" altLang="zh-TW" dirty="0" err="1"/>
              <a:t>df</a:t>
            </a:r>
            <a:r>
              <a:rPr lang="en-US" altLang="zh-TW" dirty="0"/>
              <a:t>—–</a:t>
            </a:r>
            <a:r>
              <a:rPr lang="zh-TW" altLang="en-US" dirty="0"/>
              <a:t>顯示已安裝檔案系統的磁片容量狀態 </a:t>
            </a:r>
            <a:r>
              <a:rPr lang="en-US" altLang="zh-TW" dirty="0"/>
              <a:t>...</a:t>
            </a:r>
          </a:p>
          <a:p>
            <a:r>
              <a:rPr lang="en-US" altLang="zh-TW" dirty="0" err="1"/>
              <a:t>fdisk</a:t>
            </a:r>
            <a:r>
              <a:rPr lang="en-US" altLang="zh-TW" dirty="0"/>
              <a:t>—-</a:t>
            </a:r>
            <a:r>
              <a:rPr lang="zh-TW" altLang="en-US" dirty="0"/>
              <a:t>分區表查詢工具 </a:t>
            </a:r>
            <a:r>
              <a:rPr lang="en-US" altLang="zh-TW" dirty="0"/>
              <a:t>...</a:t>
            </a:r>
          </a:p>
          <a:p>
            <a:r>
              <a:rPr lang="en-US" altLang="zh-TW" dirty="0" err="1"/>
              <a:t>hdparm</a:t>
            </a:r>
            <a:r>
              <a:rPr lang="en-US" altLang="zh-TW" dirty="0"/>
              <a:t>—-</a:t>
            </a:r>
            <a:r>
              <a:rPr lang="zh-TW" altLang="en-US" dirty="0"/>
              <a:t>硬碟管理</a:t>
            </a:r>
          </a:p>
        </p:txBody>
      </p:sp>
    </p:spTree>
    <p:extLst>
      <p:ext uri="{BB962C8B-B14F-4D97-AF65-F5344CB8AC3E}">
        <p14:creationId xmlns:p14="http://schemas.microsoft.com/office/powerpoint/2010/main" val="2179736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节能灯泡"/>
          <p:cNvPicPr>
            <a:picLocks noChangeAspect="1" noChangeArrowheads="1"/>
          </p:cNvPicPr>
          <p:nvPr/>
        </p:nvPicPr>
        <p:blipFill>
          <a:blip r:embed="rId2" cstate="print"/>
          <a:srcRect l="23592" t="8272" r="16447" b="2959"/>
          <a:stretch>
            <a:fillRect/>
          </a:stretch>
        </p:blipFill>
        <p:spPr bwMode="auto">
          <a:xfrm>
            <a:off x="3956050" y="1412875"/>
            <a:ext cx="1512888" cy="2238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3/7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304" y="1268413"/>
            <a:ext cx="7887568" cy="4525962"/>
          </a:xfrm>
        </p:spPr>
      </p:pic>
    </p:spTree>
    <p:extLst>
      <p:ext uri="{BB962C8B-B14F-4D97-AF65-F5344CB8AC3E}">
        <p14:creationId xmlns:p14="http://schemas.microsoft.com/office/powerpoint/2010/main" val="4007571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Heper</a:t>
            </a:r>
            <a:r>
              <a:rPr lang="en-US" altLang="zh-TW" dirty="0"/>
              <a:t>-V </a:t>
            </a:r>
            <a:r>
              <a:rPr lang="zh-TW" altLang="en-US" dirty="0"/>
              <a:t>問題</a:t>
            </a:r>
            <a:r>
              <a:rPr lang="zh-TW" altLang="en-US" dirty="0" smtClean="0"/>
              <a:t>解決 </a:t>
            </a:r>
            <a:r>
              <a:rPr lang="en-US" altLang="zh-TW" dirty="0" smtClean="0"/>
              <a:t>4/7</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38" y="1416844"/>
            <a:ext cx="8039100" cy="4229100"/>
          </a:xfrm>
        </p:spPr>
      </p:pic>
    </p:spTree>
    <p:extLst>
      <p:ext uri="{BB962C8B-B14F-4D97-AF65-F5344CB8AC3E}">
        <p14:creationId xmlns:p14="http://schemas.microsoft.com/office/powerpoint/2010/main" val="2799120969"/>
      </p:ext>
    </p:extLst>
  </p:cSld>
  <p:clrMapOvr>
    <a:masterClrMapping/>
  </p:clrMapOvr>
</p:sld>
</file>

<file path=ppt/theme/theme1.xml><?xml version="1.0" encoding="utf-8"?>
<a:theme xmlns:a="http://schemas.openxmlformats.org/drawingml/2006/main" name="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网格">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w="12700">
          <a:solidFill>
            <a:schemeClr val="bg1"/>
          </a:solidFill>
        </a:ln>
        <a:effectLst>
          <a:outerShdw blurRad="50800" dist="38100" dir="2700000" algn="tl" rotWithShape="0">
            <a:prstClr val="black">
              <a:alpha val="40000"/>
            </a:prstClr>
          </a:outerShdw>
        </a:effectLst>
      </a:spPr>
      <a:bodyPr wrap="square">
        <a:spAutoFit/>
      </a:bodyPr>
      <a:lstStyle>
        <a:defPPr>
          <a:defRPr sz="1600" b="1">
            <a:solidFill>
              <a:schemeClr val="bg1"/>
            </a:solidFill>
            <a:latin typeface="微软雅黑" pitchFamily="34" charset="-122"/>
            <a:ea typeface="微软雅黑" pitchFamily="34" charset="-122"/>
            <a:cs typeface="Lao UI" pitchFamily="34" charset="0"/>
          </a:defRPr>
        </a:defPPr>
      </a:lstStyle>
    </a:sp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演示文稿1</Template>
  <TotalTime>5997</TotalTime>
  <Words>2100</Words>
  <Application>Microsoft Office PowerPoint</Application>
  <PresentationFormat>如螢幕大小 (4:3)</PresentationFormat>
  <Paragraphs>241</Paragraphs>
  <Slides>75</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75</vt:i4>
      </vt:variant>
    </vt:vector>
  </HeadingPairs>
  <TitlesOfParts>
    <vt:vector size="86" baseType="lpstr">
      <vt:lpstr>Lao UI</vt:lpstr>
      <vt:lpstr>微软雅黑</vt:lpstr>
      <vt:lpstr>微软雅黑</vt:lpstr>
      <vt:lpstr>宋体</vt:lpstr>
      <vt:lpstr>幼圆</vt:lpstr>
      <vt:lpstr>微軟正黑體</vt:lpstr>
      <vt:lpstr>新細明體</vt:lpstr>
      <vt:lpstr>Arial</vt:lpstr>
      <vt:lpstr>Franklin Gothic Medium</vt:lpstr>
      <vt:lpstr>Impact</vt:lpstr>
      <vt:lpstr>演示文稿1</vt:lpstr>
      <vt:lpstr>報告</vt:lpstr>
      <vt:lpstr>目錄</vt:lpstr>
      <vt:lpstr>Hyper-V 介紹</vt:lpstr>
      <vt:lpstr>開啟Hyper-V 1/2</vt:lpstr>
      <vt:lpstr>開啟Hyper-V 2/2</vt:lpstr>
      <vt:lpstr>Heper-V 問題解決 1/7</vt:lpstr>
      <vt:lpstr>Heper-V 問題解決 2/7</vt:lpstr>
      <vt:lpstr>Heper-V 問題解決 3/7</vt:lpstr>
      <vt:lpstr>Heper-V 問題解決 4/7</vt:lpstr>
      <vt:lpstr>Heper-V 問題解決 5/7</vt:lpstr>
      <vt:lpstr>Heper-V 問題解決 6/7</vt:lpstr>
      <vt:lpstr>Heper-V 問題解決 7/7</vt:lpstr>
      <vt:lpstr>新增虛擬機器</vt:lpstr>
      <vt:lpstr>創建後的虛擬環境</vt:lpstr>
      <vt:lpstr>使用現有虛擬硬碟</vt:lpstr>
      <vt:lpstr>匯入Server999  </vt:lpstr>
      <vt:lpstr>匯入Server999  </vt:lpstr>
      <vt:lpstr>匯入Server 999 </vt:lpstr>
      <vt:lpstr>匯入Server 999 </vt:lpstr>
      <vt:lpstr>OSI模型</vt:lpstr>
      <vt:lpstr>OSI模型</vt:lpstr>
      <vt:lpstr>PowerPoint 簡報</vt:lpstr>
      <vt:lpstr>       標準接線568B</vt:lpstr>
      <vt:lpstr>       電腦對接568A</vt:lpstr>
      <vt:lpstr>T568A  V.S  T568B</vt:lpstr>
      <vt:lpstr>TCP  V.S  UDP</vt:lpstr>
      <vt:lpstr>協定定義和預設連接</vt:lpstr>
      <vt:lpstr>虛擬機建置網路 1/3</vt:lpstr>
      <vt:lpstr>虛擬機建置網路 2/3</vt:lpstr>
      <vt:lpstr>虛擬機建置網路 3/3</vt:lpstr>
      <vt:lpstr>虛擬機內網設定1/6</vt:lpstr>
      <vt:lpstr>虛擬機內網設定2/6</vt:lpstr>
      <vt:lpstr>虛擬機內網設定3/6</vt:lpstr>
      <vt:lpstr>虛擬機內網設定4/6</vt:lpstr>
      <vt:lpstr>虛擬機內網設定5/6</vt:lpstr>
      <vt:lpstr>虛擬機內網設定6/6</vt:lpstr>
      <vt:lpstr>防火牆輸出入設置</vt:lpstr>
      <vt:lpstr>TEST 防火牆輸出入規則</vt:lpstr>
      <vt:lpstr>兩台電腦連線TEST</vt:lpstr>
      <vt:lpstr>新增使用者</vt:lpstr>
      <vt:lpstr>私人虛擬交換機TEST</vt:lpstr>
      <vt:lpstr>資料夾設置權限</vt:lpstr>
      <vt:lpstr>網路文件共享1</vt:lpstr>
      <vt:lpstr>網路文件共享2</vt:lpstr>
      <vt:lpstr>通信技術課程簡介</vt:lpstr>
      <vt:lpstr>PowerPoint 簡報</vt:lpstr>
      <vt:lpstr>建立網路磁碟機</vt:lpstr>
      <vt:lpstr>建立群組</vt:lpstr>
      <vt:lpstr>設置群組權限</vt:lpstr>
      <vt:lpstr>Packet Tracer </vt:lpstr>
      <vt:lpstr>PowerPoint 簡報</vt:lpstr>
      <vt:lpstr>PowerPoint 簡報</vt:lpstr>
      <vt:lpstr>PowerPoint 簡報</vt:lpstr>
      <vt:lpstr>PowerPoint 簡報</vt:lpstr>
      <vt:lpstr>PowerPoint 簡報</vt:lpstr>
      <vt:lpstr>PowerPoint 簡報</vt:lpstr>
      <vt:lpstr>PowerPoint 簡報</vt:lpstr>
      <vt:lpstr>Cisco IOS</vt:lpstr>
      <vt:lpstr>命令列介面</vt:lpstr>
      <vt:lpstr>命令列介面簡介 </vt:lpstr>
      <vt:lpstr>PowerPoint 簡報</vt:lpstr>
      <vt:lpstr>PowerPoint 簡報</vt:lpstr>
      <vt:lpstr>PowerPoint 簡報</vt:lpstr>
      <vt:lpstr>新增PORT8080</vt:lpstr>
      <vt:lpstr>http重新導向 1/4</vt:lpstr>
      <vt:lpstr>http重新導向 2/4</vt:lpstr>
      <vt:lpstr>http重新導向 3/4</vt:lpstr>
      <vt:lpstr>http重新導向 4/4</vt:lpstr>
      <vt:lpstr>Github</vt:lpstr>
      <vt:lpstr>LINUX</vt:lpstr>
      <vt:lpstr>鳥哥私房菜</vt:lpstr>
      <vt:lpstr>LINUX安裝完成</vt:lpstr>
      <vt:lpstr>LINUX指令</vt:lpstr>
      <vt:lpstr>LINUX指令</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USER</cp:lastModifiedBy>
  <cp:revision>509</cp:revision>
  <cp:lastPrinted>1601-01-01T00:00:00Z</cp:lastPrinted>
  <dcterms:created xsi:type="dcterms:W3CDTF">1601-01-01T00:00:00Z</dcterms:created>
  <dcterms:modified xsi:type="dcterms:W3CDTF">2021-04-14T08:37:03Z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